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notesMasterIdLst>
    <p:notesMasterId r:id="rId20"/>
  </p:notesMasterIdLst>
  <p:sldIdLst>
    <p:sldId id="416" r:id="rId3"/>
    <p:sldId id="268" r:id="rId4"/>
    <p:sldId id="269" r:id="rId5"/>
    <p:sldId id="417" r:id="rId6"/>
    <p:sldId id="383" r:id="rId7"/>
    <p:sldId id="384" r:id="rId8"/>
    <p:sldId id="385" r:id="rId9"/>
    <p:sldId id="373" r:id="rId10"/>
    <p:sldId id="391" r:id="rId11"/>
    <p:sldId id="402" r:id="rId12"/>
    <p:sldId id="403" r:id="rId13"/>
    <p:sldId id="405" r:id="rId14"/>
    <p:sldId id="374" r:id="rId15"/>
    <p:sldId id="390" r:id="rId16"/>
    <p:sldId id="418" r:id="rId17"/>
    <p:sldId id="381" r:id="rId18"/>
    <p:sldId id="327" r:id="rId19"/>
  </p:sldIdLst>
  <p:sldSz cx="9906000" cy="6858000" type="A4"/>
  <p:notesSz cx="6735763" cy="9869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D813F9-F28E-0C44-A346-DEC14CF922E5}">
          <p14:sldIdLst>
            <p14:sldId id="416"/>
            <p14:sldId id="268"/>
            <p14:sldId id="269"/>
            <p14:sldId id="417"/>
            <p14:sldId id="383"/>
            <p14:sldId id="384"/>
            <p14:sldId id="385"/>
            <p14:sldId id="373"/>
            <p14:sldId id="391"/>
            <p14:sldId id="402"/>
            <p14:sldId id="403"/>
            <p14:sldId id="405"/>
            <p14:sldId id="374"/>
            <p14:sldId id="390"/>
            <p14:sldId id="418"/>
            <p14:sldId id="381"/>
            <p14:sldId id="32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56A0"/>
    <a:srgbClr val="FEFEFE"/>
    <a:srgbClr val="B1C1E4"/>
    <a:srgbClr val="D1D1D1"/>
    <a:srgbClr val="B9B9B9"/>
    <a:srgbClr val="F1F1F1"/>
    <a:srgbClr val="A6A6A6"/>
    <a:srgbClr val="595959"/>
    <a:srgbClr val="FBFBFB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16" autoAdjust="0"/>
    <p:restoredTop sz="98153" autoAdjust="0"/>
  </p:normalViewPr>
  <p:slideViewPr>
    <p:cSldViewPr snapToGrid="0">
      <p:cViewPr varScale="1">
        <p:scale>
          <a:sx n="117" d="100"/>
          <a:sy n="117" d="100"/>
        </p:scale>
        <p:origin x="-1398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120621387412206"/>
          <c:y val="9.0156754660335875E-2"/>
          <c:w val="0.41854047734500277"/>
          <c:h val="0.8292279489049115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>
              <a:softEdge rad="0"/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CC-7149-9EE5-F5E81176CC68}"/>
              </c:ext>
            </c:extLst>
          </c:dPt>
          <c:dPt>
            <c:idx val="1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4CC-7149-9EE5-F5E81176CC68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74CC-7149-9EE5-F5E81176CC68}"/>
              </c:ext>
            </c:extLst>
          </c:dPt>
          <c:dLbls>
            <c:dLbl>
              <c:idx val="2"/>
              <c:layout>
                <c:manualLayout>
                  <c:x val="3.4788439719303857E-3"/>
                  <c:y val="-2.3823866126457549E-17"/>
                </c:manualLayout>
              </c:layout>
              <c:tx>
                <c:rich>
                  <a:bodyPr/>
                  <a:lstStyle/>
                  <a:p>
                    <a:r>
                      <a:rPr lang="en-US" sz="600" b="0" i="0" u="none" strike="noStrike" baseline="0" dirty="0"/>
                      <a:t>55 172 ₽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4CC-7149-9EE5-F5E81176CC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 Black" panose="020B0604020202020204" pitchFamily="34" charset="0"/>
                    <a:ea typeface="+mn-ea"/>
                    <a:cs typeface="Arial Black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2"/>
                <c:pt idx="1">
                  <c:v>средний бизнес</c:v>
                </c:pt>
              </c:strCache>
            </c:strRef>
          </c:cat>
          <c:val>
            <c:numRef>
              <c:f>Лист1!$B$2:$B$4</c:f>
              <c:numCache>
                <c:formatCode>#,##0\ [$₽-419]</c:formatCode>
                <c:ptCount val="3"/>
                <c:pt idx="1">
                  <c:v>57031.4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4CC-7149-9EE5-F5E81176CC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0926848"/>
        <c:axId val="20959232"/>
      </c:barChart>
      <c:catAx>
        <c:axId val="20926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7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0959232"/>
        <c:crosses val="autoZero"/>
        <c:auto val="1"/>
        <c:lblAlgn val="ctr"/>
        <c:lblOffset val="100"/>
        <c:noMultiLvlLbl val="0"/>
      </c:catAx>
      <c:valAx>
        <c:axId val="20959232"/>
        <c:scaling>
          <c:orientation val="minMax"/>
        </c:scaling>
        <c:delete val="1"/>
        <c:axPos val="b"/>
        <c:numFmt formatCode="#,##0\ [$₽-419]" sourceLinked="1"/>
        <c:majorTickMark val="none"/>
        <c:minorTickMark val="none"/>
        <c:tickLblPos val="nextTo"/>
        <c:crossAx val="20926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B37D7-8989-964D-A8C1-BF06A633812A}" type="datetimeFigureOut">
              <a:rPr lang="x-none" smtClean="0"/>
              <a:t>07.02.2025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3613" y="1233488"/>
            <a:ext cx="480853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9691"/>
            <a:ext cx="5388610" cy="388611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5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5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20CD8-132A-1A42-9C3F-9E9662FD4B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1069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18345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>
                <a:solidFill>
                  <a:prstClr val="black"/>
                </a:solidFill>
              </a:rPr>
              <a:pPr/>
              <a:t>15</a:t>
            </a:fld>
            <a:endParaRPr lang="x-non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93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8463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53786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8284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96060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70714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16BCC1B-C639-1BB8-956F-A6C62B6E8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DF1485FD-BE14-D346-9FB3-2D5150BEA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B5966B83-3494-8F01-AF2D-1BEBA2A72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F3A82F7-7F86-790C-AC05-42214FC78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10114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71FBC2B-3D3B-A620-2B50-897CB7596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BC66017F-911B-DACE-F3DA-90E1F118D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5B64317A-118B-3084-C73D-A03300587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0535602-0E5A-E078-5840-1ABA122566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56686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3B485B8-0E92-EBB9-348E-E68CF0C1D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96203F88-88D0-2BA9-E215-4BF235CAE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F6FAD497-1107-FDDA-23E3-90B21C0CE4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B7DD20-1D7E-CAA2-CD7E-B1FEAC66BB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78933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16327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8016-56EC-0A43-ADB2-8D6B320CC239}" type="datetime1">
              <a:rPr lang="ru-RU" smtClean="0"/>
              <a:t>07.02.2025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6264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C25D4-5D07-C84F-8F5B-C0FCE56BAA04}" type="datetime1">
              <a:rPr lang="ru-RU" smtClean="0"/>
              <a:t>07.02.2025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0939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FE6-9F58-E04A-AF5D-E0D3CED08D0B}" type="datetime1">
              <a:rPr lang="ru-RU" smtClean="0"/>
              <a:t>07.02.2025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55683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8016-56EC-0A43-ADB2-8D6B320CC23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34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C6A-949B-8546-BF85-B80F61ADB7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696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B1187-46BE-9D44-A2D2-7AB336D6874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542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ED714-477C-8E4F-80B2-8100E37C6C4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293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CC66-20DE-6A40-94F2-95386CD162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045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C66C4-FF1D-DE42-949B-EFC34EECAF9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1084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0058-7471-E142-87EA-3597FEA11B8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4555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D9B-40A4-764D-8305-4622582737A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017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C6A-949B-8546-BF85-B80F61ADB7C8}" type="datetime1">
              <a:rPr lang="ru-RU" smtClean="0"/>
              <a:t>07.02.2025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99226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164F-07BA-6243-AF5E-D22E108E498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5017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C25D4-5D07-C84F-8F5B-C0FCE56BAA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1150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FE6-9F58-E04A-AF5D-E0D3CED08D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328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B1187-46BE-9D44-A2D2-7AB336D6874D}" type="datetime1">
              <a:rPr lang="ru-RU" smtClean="0"/>
              <a:t>07.02.2025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4368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ED714-477C-8E4F-80B2-8100E37C6C45}" type="datetime1">
              <a:rPr lang="ru-RU" smtClean="0"/>
              <a:t>07.02.2025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4144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CC66-20DE-6A40-94F2-95386CD16213}" type="datetime1">
              <a:rPr lang="ru-RU" smtClean="0"/>
              <a:t>07.02.2025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0799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C66C4-FF1D-DE42-949B-EFC34EECAF9A}" type="datetime1">
              <a:rPr lang="ru-RU" smtClean="0"/>
              <a:t>07.02.2025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2026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0058-7471-E142-87EA-3597FEA11B8A}" type="datetime1">
              <a:rPr lang="ru-RU" smtClean="0"/>
              <a:t>07.02.2025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67107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D9B-40A4-764D-8305-4622582737AA}" type="datetime1">
              <a:rPr lang="ru-RU" smtClean="0"/>
              <a:t>07.02.2025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07033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164F-07BA-6243-AF5E-D22E108E4987}" type="datetime1">
              <a:rPr lang="ru-RU" smtClean="0"/>
              <a:t>07.02.2025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3252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9ACFB-CE6A-F744-9AEA-E08B5B8BAE3D}" type="datetime1">
              <a:rPr lang="ru-RU" smtClean="0"/>
              <a:t>07.02.2025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99224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9ACFB-CE6A-F744-9AEA-E08B5B8BAE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49720-1430-DF46-8A1E-D768C54B98EF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59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hyperlink" Target="https://t.me/s/kurskpressa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vk.com/kurskpressa" TargetMode="External"/><Relationship Id="rId10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43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svg"/><Relationship Id="rId5" Type="http://schemas.openxmlformats.org/officeDocument/2006/relationships/image" Target="../media/image11.png"/><Relationship Id="rId4" Type="http://schemas.openxmlformats.org/officeDocument/2006/relationships/image" Target="../media/image74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svg"/><Relationship Id="rId5" Type="http://schemas.openxmlformats.org/officeDocument/2006/relationships/image" Target="../media/image46.png"/><Relationship Id="rId10" Type="http://schemas.openxmlformats.org/officeDocument/2006/relationships/image" Target="../media/image9.svg"/><Relationship Id="rId4" Type="http://schemas.openxmlformats.org/officeDocument/2006/relationships/image" Target="../media/image78.sv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svg"/><Relationship Id="rId13" Type="http://schemas.openxmlformats.org/officeDocument/2006/relationships/image" Target="../media/image52.png"/><Relationship Id="rId18" Type="http://schemas.openxmlformats.org/officeDocument/2006/relationships/image" Target="../media/image54.svg"/><Relationship Id="rId3" Type="http://schemas.microsoft.com/office/2007/relationships/hdphoto" Target="../media/hdphoto3.wdp"/><Relationship Id="rId21" Type="http://schemas.openxmlformats.org/officeDocument/2006/relationships/image" Target="../media/image21.png"/><Relationship Id="rId7" Type="http://schemas.openxmlformats.org/officeDocument/2006/relationships/image" Target="../media/image49.png"/><Relationship Id="rId12" Type="http://schemas.openxmlformats.org/officeDocument/2006/relationships/image" Target="../media/image90.svg"/><Relationship Id="rId17" Type="http://schemas.openxmlformats.org/officeDocument/2006/relationships/image" Target="../media/image31.png"/><Relationship Id="rId2" Type="http://schemas.openxmlformats.org/officeDocument/2006/relationships/image" Target="../media/image20.png"/><Relationship Id="rId16" Type="http://schemas.openxmlformats.org/officeDocument/2006/relationships/image" Target="../media/image94.svg"/><Relationship Id="rId20" Type="http://schemas.openxmlformats.org/officeDocument/2006/relationships/image" Target="../media/image9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svg"/><Relationship Id="rId11" Type="http://schemas.openxmlformats.org/officeDocument/2006/relationships/image" Target="../media/image51.png"/><Relationship Id="rId5" Type="http://schemas.openxmlformats.org/officeDocument/2006/relationships/image" Target="../media/image48.png"/><Relationship Id="rId15" Type="http://schemas.openxmlformats.org/officeDocument/2006/relationships/image" Target="../media/image53.png"/><Relationship Id="rId10" Type="http://schemas.openxmlformats.org/officeDocument/2006/relationships/image" Target="../media/image88.svg"/><Relationship Id="rId19" Type="http://schemas.openxmlformats.org/officeDocument/2006/relationships/image" Target="../media/image54.png"/><Relationship Id="rId4" Type="http://schemas.openxmlformats.org/officeDocument/2006/relationships/hyperlink" Target="https://invest.gov.ru/" TargetMode="External"/><Relationship Id="rId9" Type="http://schemas.openxmlformats.org/officeDocument/2006/relationships/image" Target="../media/image50.png"/><Relationship Id="rId14" Type="http://schemas.openxmlformats.org/officeDocument/2006/relationships/image" Target="../media/image92.svg"/><Relationship Id="rId22" Type="http://schemas.openxmlformats.org/officeDocument/2006/relationships/image" Target="../media/image34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1.png"/><Relationship Id="rId3" Type="http://schemas.openxmlformats.org/officeDocument/2006/relationships/hyperlink" Target="https://&#1084;&#1073;46.&#1088;&#1092;/" TargetMode="External"/><Relationship Id="rId7" Type="http://schemas.openxmlformats.org/officeDocument/2006/relationships/hyperlink" Target="https://kursk.tpprf.ru/ru/news/531842/" TargetMode="External"/><Relationship Id="rId12" Type="http://schemas.openxmlformats.org/officeDocument/2006/relationships/image" Target="../media/image5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xport46.ru/" TargetMode="External"/><Relationship Id="rId11" Type="http://schemas.openxmlformats.org/officeDocument/2006/relationships/image" Target="../media/image58.png"/><Relationship Id="rId5" Type="http://schemas.openxmlformats.org/officeDocument/2006/relationships/hyperlink" Target="https://frp46.ru/" TargetMode="External"/><Relationship Id="rId10" Type="http://schemas.openxmlformats.org/officeDocument/2006/relationships/image" Target="../media/image57.png"/><Relationship Id="rId4" Type="http://schemas.openxmlformats.org/officeDocument/2006/relationships/hyperlink" Target="https://kursk.in/" TargetMode="External"/><Relationship Id="rId9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igorkutsak" TargetMode="External"/><Relationship Id="rId13" Type="http://schemas.openxmlformats.org/officeDocument/2006/relationships/hyperlink" Target="https://vk.com/id574609646" TargetMode="External"/><Relationship Id="rId3" Type="http://schemas.openxmlformats.org/officeDocument/2006/relationships/image" Target="../media/image60.jpg"/><Relationship Id="rId7" Type="http://schemas.openxmlformats.org/officeDocument/2006/relationships/image" Target="../media/image107.svg"/><Relationship Id="rId12" Type="http://schemas.openxmlformats.org/officeDocument/2006/relationships/hyperlink" Target="https://t.me/astahov_shchigrovsky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png"/><Relationship Id="rId11" Type="http://schemas.openxmlformats.org/officeDocument/2006/relationships/image" Target="../media/image64.png"/><Relationship Id="rId5" Type="http://schemas.openxmlformats.org/officeDocument/2006/relationships/image" Target="../media/image105.svg"/><Relationship Id="rId15" Type="http://schemas.openxmlformats.org/officeDocument/2006/relationships/image" Target="../media/image2.png"/><Relationship Id="rId10" Type="http://schemas.openxmlformats.org/officeDocument/2006/relationships/image" Target="../media/image63.jpg"/><Relationship Id="rId4" Type="http://schemas.openxmlformats.org/officeDocument/2006/relationships/image" Target="../media/image61.png"/><Relationship Id="rId9" Type="http://schemas.openxmlformats.org/officeDocument/2006/relationships/image" Target="../media/image3.png"/><Relationship Id="rId14" Type="http://schemas.openxmlformats.org/officeDocument/2006/relationships/hyperlink" Target="https://t.me/glavaigorkutsak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svg"/><Relationship Id="rId13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66.png"/><Relationship Id="rId12" Type="http://schemas.openxmlformats.org/officeDocument/2006/relationships/image" Target="../media/image113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svg"/><Relationship Id="rId11" Type="http://schemas.openxmlformats.org/officeDocument/2006/relationships/image" Target="../media/image62.png"/><Relationship Id="rId5" Type="http://schemas.openxmlformats.org/officeDocument/2006/relationships/image" Target="../media/image65.png"/><Relationship Id="rId10" Type="http://schemas.openxmlformats.org/officeDocument/2006/relationships/image" Target="../media/image104.svg"/><Relationship Id="rId4" Type="http://schemas.openxmlformats.org/officeDocument/2006/relationships/image" Target="../media/image86.svg"/><Relationship Id="rId9" Type="http://schemas.openxmlformats.org/officeDocument/2006/relationships/image" Target="../media/image61.png"/><Relationship Id="rId14" Type="http://schemas.openxmlformats.org/officeDocument/2006/relationships/image" Target="../media/image96.sv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68.jpg"/><Relationship Id="rId4" Type="http://schemas.openxmlformats.org/officeDocument/2006/relationships/image" Target="../media/image67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1.png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11" Type="http://schemas.openxmlformats.org/officeDocument/2006/relationships/slide" Target="slide16.xml"/><Relationship Id="rId5" Type="http://schemas.openxmlformats.org/officeDocument/2006/relationships/slide" Target="slide7.xml"/><Relationship Id="rId15" Type="http://schemas.openxmlformats.org/officeDocument/2006/relationships/image" Target="../media/image7.png"/><Relationship Id="rId10" Type="http://schemas.openxmlformats.org/officeDocument/2006/relationships/slide" Target="slide14.xml"/><Relationship Id="rId4" Type="http://schemas.openxmlformats.org/officeDocument/2006/relationships/slide" Target="slide5.xml"/><Relationship Id="rId9" Type="http://schemas.openxmlformats.org/officeDocument/2006/relationships/slide" Target="slide13.xml"/><Relationship Id="rId1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9.sv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5" Type="http://schemas.openxmlformats.org/officeDocument/2006/relationships/image" Target="../media/image21.sv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15.sv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3.wdp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5" Type="http://schemas.openxmlformats.org/officeDocument/2006/relationships/image" Target="../media/image34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29.svg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chart" Target="../charts/chart1.xml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36.svg"/><Relationship Id="rId4" Type="http://schemas.openxmlformats.org/officeDocument/2006/relationships/image" Target="../media/image22.png"/><Relationship Id="rId9" Type="http://schemas.openxmlformats.org/officeDocument/2006/relationships/image" Target="../media/image4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30.png"/><Relationship Id="rId18" Type="http://schemas.openxmlformats.org/officeDocument/2006/relationships/image" Target="../media/image56.sv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12" Type="http://schemas.openxmlformats.org/officeDocument/2006/relationships/image" Target="../media/image50.sv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4.svg"/><Relationship Id="rId20" Type="http://schemas.openxmlformats.org/officeDocument/2006/relationships/image" Target="../media/image5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svg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5" Type="http://schemas.openxmlformats.org/officeDocument/2006/relationships/image" Target="../media/image31.png"/><Relationship Id="rId10" Type="http://schemas.openxmlformats.org/officeDocument/2006/relationships/image" Target="../media/image48.svg"/><Relationship Id="rId19" Type="http://schemas.openxmlformats.org/officeDocument/2006/relationships/image" Target="../media/image33.png"/><Relationship Id="rId4" Type="http://schemas.openxmlformats.org/officeDocument/2006/relationships/image" Target="../media/image42.svg"/><Relationship Id="rId9" Type="http://schemas.openxmlformats.org/officeDocument/2006/relationships/image" Target="../media/image28.png"/><Relationship Id="rId14" Type="http://schemas.openxmlformats.org/officeDocument/2006/relationships/image" Target="../media/image5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svg"/><Relationship Id="rId5" Type="http://schemas.openxmlformats.org/officeDocument/2006/relationships/image" Target="../media/image35.png"/><Relationship Id="rId10" Type="http://schemas.openxmlformats.org/officeDocument/2006/relationships/image" Target="../media/image66.svg"/><Relationship Id="rId4" Type="http://schemas.openxmlformats.org/officeDocument/2006/relationships/image" Target="../media/image60.sv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2.sv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F35A2E48-CBA7-81AD-1A95-7B102E7F945B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КУРСКАЯ ОБЛАСТЬ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xmlns="" id="{F5C67211-303C-B1E1-A395-221ED7DB4133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016963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 Курской области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A48A14C-7E6E-E9C5-E8DE-FFE2EB5D9135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0E6E5C1B-F635-43E6-ACA3-EE72DD99B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  <p:pic>
        <p:nvPicPr>
          <p:cNvPr id="10" name="Рисунок 9">
            <a:hlinkClick r:id="rId3"/>
            <a:extLst>
              <a:ext uri="{FF2B5EF4-FFF2-40B4-BE49-F238E27FC236}">
                <a16:creationId xmlns:a16="http://schemas.microsoft.com/office/drawing/2014/main" xmlns="" id="{D0C50080-EF86-4E1E-8E77-F800082C59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326" y="5951010"/>
            <a:ext cx="460867" cy="460867"/>
          </a:xfrm>
          <a:prstGeom prst="rect">
            <a:avLst/>
          </a:prstGeom>
        </p:spPr>
      </p:pic>
      <p:pic>
        <p:nvPicPr>
          <p:cNvPr id="11" name="Рисунок 10">
            <a:hlinkClick r:id="rId5"/>
            <a:extLst>
              <a:ext uri="{FF2B5EF4-FFF2-40B4-BE49-F238E27FC236}">
                <a16:creationId xmlns:a16="http://schemas.microsoft.com/office/drawing/2014/main" xmlns="" id="{EC166916-C7A7-44B4-961F-BEB381C13C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015" y="5951010"/>
            <a:ext cx="460867" cy="460867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892" b="17118"/>
          <a:stretch/>
        </p:blipFill>
        <p:spPr bwMode="auto">
          <a:xfrm>
            <a:off x="627015" y="1247705"/>
            <a:ext cx="6888717" cy="290522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229" y="1247705"/>
            <a:ext cx="2153465" cy="290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8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D49A0D2-0039-5241-13CE-AA046594A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B0BF2B5B-D07E-4C64-A867-D2A033F8E587}"/>
              </a:ext>
            </a:extLst>
          </p:cNvPr>
          <p:cNvSpPr/>
          <p:nvPr/>
        </p:nvSpPr>
        <p:spPr>
          <a:xfrm>
            <a:off x="478162" y="2808462"/>
            <a:ext cx="9136387" cy="2661161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xmlns="" id="{8AB45174-ADCB-CCB8-91FD-0B8FE60A37FB}"/>
              </a:ext>
            </a:extLst>
          </p:cNvPr>
          <p:cNvSpPr/>
          <p:nvPr/>
        </p:nvSpPr>
        <p:spPr>
          <a:xfrm>
            <a:off x="484403" y="2215279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BEBCFC9-2094-4D30-5E88-AD2AAC9910B5}"/>
              </a:ext>
            </a:extLst>
          </p:cNvPr>
          <p:cNvSpPr txBox="1"/>
          <p:nvPr/>
        </p:nvSpPr>
        <p:spPr>
          <a:xfrm>
            <a:off x="627016" y="762558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47F25DC1-0EF0-8FCE-EC12-BF13D24215FF}"/>
              </a:ext>
            </a:extLst>
          </p:cNvPr>
          <p:cNvSpPr/>
          <p:nvPr/>
        </p:nvSpPr>
        <p:spPr>
          <a:xfrm>
            <a:off x="627017" y="163628"/>
            <a:ext cx="147610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E161D04-B6AE-6DB3-3015-74CAE5E93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5F0312A7-08F5-BB4E-B2B0-C7A184546B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153195"/>
              </p:ext>
            </p:extLst>
          </p:nvPr>
        </p:nvGraphicFramePr>
        <p:xfrm>
          <a:off x="478172" y="2207273"/>
          <a:ext cx="9142620" cy="2864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4261">
                  <a:extLst>
                    <a:ext uri="{9D8B030D-6E8A-4147-A177-3AD203B41FA5}">
                      <a16:colId xmlns:a16="http://schemas.microsoft.com/office/drawing/2014/main" xmlns="" val="3163916451"/>
                    </a:ext>
                  </a:extLst>
                </a:gridCol>
                <a:gridCol w="3137819">
                  <a:extLst>
                    <a:ext uri="{9D8B030D-6E8A-4147-A177-3AD203B41FA5}">
                      <a16:colId xmlns:a16="http://schemas.microsoft.com/office/drawing/2014/main" xmlns="" val="2399887350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223652072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4168060387"/>
                    </a:ext>
                  </a:extLst>
                </a:gridCol>
              </a:tblGrid>
              <a:tr h="804102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ВЫРУЧКА 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РАБОЧИЕ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чел.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0089541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«Защитное»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Смешанное сельское хозяйство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млрд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402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18720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Щигровская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МТС»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 млрд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192513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ФХ «Черноземье»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однолетних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286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548693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«Поле»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74,4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3048518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«Хлебороб»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(кроме риса), зернобобовых культур и семян масличных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148240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F127894-A823-802A-D158-07CFF374686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84856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CAE4DF3-4069-426F-765E-1A32C16EE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xmlns="" id="{A7D13D97-88D9-27E6-6C22-29FB7739103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A09EC2F-CF31-786D-D4D8-C17159FE658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СПЕЦИАЛИЗАЦИЯ ГОРОДА И ТРЕНДЫ РАЗВИТИЯ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4F7A3946-1845-FA66-5792-4AAE01563317}"/>
              </a:ext>
            </a:extLst>
          </p:cNvPr>
          <p:cNvSpPr/>
          <p:nvPr/>
        </p:nvSpPr>
        <p:spPr>
          <a:xfrm>
            <a:off x="627017" y="163628"/>
            <a:ext cx="1430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округа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9BF11437-93BC-C50D-E4F1-D7C848057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8DFD040F-E768-5ADE-B5B2-62A957EAB713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СПЕЦИАЛИЗАЦИЯ</a:t>
            </a:r>
            <a:endParaRPr lang="x-none" dirty="0">
              <a:solidFill>
                <a:srgbClr val="4756A0"/>
              </a:solidFill>
            </a:endParaRPr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xmlns="" id="{E892DF85-E276-19EC-9AE4-EDF25C1DD3F8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ТРЕНД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11A4B8E0-BDA8-FF6A-9BD0-97F7BBC9403A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C02EF7BD-C028-6329-5305-8F88F1AC95F6}"/>
              </a:ext>
            </a:extLst>
          </p:cNvPr>
          <p:cNvSpPr/>
          <p:nvPr/>
        </p:nvSpPr>
        <p:spPr>
          <a:xfrm>
            <a:off x="621447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ОБРАБАТЫВАЮЩЕЕ ПРОИЗВОДСТВО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бумажные и резиновые изделия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xmlns="" id="{7BE4B10B-9BE5-5535-7DC1-84A76C3E4FF9}"/>
              </a:ext>
            </a:extLst>
          </p:cNvPr>
          <p:cNvSpPr/>
          <p:nvPr/>
        </p:nvSpPr>
        <p:spPr>
          <a:xfrm>
            <a:off x="2954593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следование концепции устойчивого развития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9CD9B1A4-5B87-CACD-4C89-1F5A2879F8A7}"/>
              </a:ext>
            </a:extLst>
          </p:cNvPr>
          <p:cNvSpPr/>
          <p:nvPr/>
        </p:nvSpPr>
        <p:spPr>
          <a:xfrm>
            <a:off x="2954593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программы комплексного импортозамещения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451F4428-9FCA-5063-D656-8F80EF03FD67}"/>
              </a:ext>
            </a:extLst>
          </p:cNvPr>
          <p:cNvSpPr/>
          <p:nvPr/>
        </p:nvSpPr>
        <p:spPr>
          <a:xfrm>
            <a:off x="2954593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всестороннее развитие туризма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xmlns="" id="{FC8CF6C8-81DD-8B71-71E1-5A623F4AF195}"/>
              </a:ext>
            </a:extLst>
          </p:cNvPr>
          <p:cNvSpPr/>
          <p:nvPr/>
        </p:nvSpPr>
        <p:spPr>
          <a:xfrm>
            <a:off x="2954593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спроса на услуги доставки, а также на грузоперевозки и складирование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xmlns="" id="{446787C7-71E0-4401-A234-F9D01230A173}"/>
              </a:ext>
            </a:extLst>
          </p:cNvPr>
          <p:cNvSpPr/>
          <p:nvPr/>
        </p:nvSpPr>
        <p:spPr>
          <a:xfrm>
            <a:off x="5287739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формирование имиджа социально-ответственной компании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xmlns="" id="{E4CA7EB7-C354-EF11-6D62-CF3433AAF3E7}"/>
              </a:ext>
            </a:extLst>
          </p:cNvPr>
          <p:cNvSpPr/>
          <p:nvPr/>
        </p:nvSpPr>
        <p:spPr>
          <a:xfrm>
            <a:off x="5287739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технологичности производства и функциональности оборудования и машин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39C3BFB0-AC8C-DC51-95F1-FC5B2E117CFA}"/>
              </a:ext>
            </a:extLst>
          </p:cNvPr>
          <p:cNvSpPr/>
          <p:nvPr/>
        </p:nvSpPr>
        <p:spPr>
          <a:xfrm>
            <a:off x="5287739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популярности округа, а также увеличение интереса трудоспособного   к работе в местных организациях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02194ADC-533C-CC03-C944-087B4BB49763}"/>
              </a:ext>
            </a:extLst>
          </p:cNvPr>
          <p:cNvSpPr/>
          <p:nvPr/>
        </p:nvSpPr>
        <p:spPr>
          <a:xfrm>
            <a:off x="5287739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доходов от логистических услуг, увеличение спроса на качественную дорожно-транспортную инфраструктуру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620A350A-0C83-6169-7BB7-91190AAC56AA}"/>
              </a:ext>
            </a:extLst>
          </p:cNvPr>
          <p:cNvSpPr/>
          <p:nvPr/>
        </p:nvSpPr>
        <p:spPr>
          <a:xfrm>
            <a:off x="7620885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новых рабочих мест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:a16="http://schemas.microsoft.com/office/drawing/2014/main" xmlns="" id="{5E94A2F5-2793-E16F-26F2-58AAB470AE7B}"/>
              </a:ext>
            </a:extLst>
          </p:cNvPr>
          <p:cNvSpPr/>
          <p:nvPr/>
        </p:nvSpPr>
        <p:spPr>
          <a:xfrm>
            <a:off x="7620885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5A205FB9-C2AC-0FA9-A12E-99D0E94D43CB}"/>
              </a:ext>
            </a:extLst>
          </p:cNvPr>
          <p:cNvSpPr/>
          <p:nvPr/>
        </p:nvSpPr>
        <p:spPr>
          <a:xfrm>
            <a:off x="7620885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увеличение туристического потока, </a:t>
            </a: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привлечение кадров на предприятия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туристической привлекательности округа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xmlns="" id="{3B98B1CF-4517-BBF5-E0FD-1FF08E092530}"/>
              </a:ext>
            </a:extLst>
          </p:cNvPr>
          <p:cNvSpPr/>
          <p:nvPr/>
        </p:nvSpPr>
        <p:spPr>
          <a:xfrm>
            <a:off x="7620885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логистических путей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расширение рынков сбыта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инвестиционной привлекательности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0B159CCD-8DCC-35D9-D343-F8D7980C00D8}"/>
              </a:ext>
            </a:extLst>
          </p:cNvPr>
          <p:cNvSpPr/>
          <p:nvPr/>
        </p:nvSpPr>
        <p:spPr>
          <a:xfrm>
            <a:off x="621447" y="330815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ОБРАБАТЫВАЮЩЕЕ ПРОИЗВОДСТВО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производство машин, спецтехники и оборудования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xmlns="" id="{8EA64575-B412-1ABF-E226-D9E08A3F70D2}"/>
              </a:ext>
            </a:extLst>
          </p:cNvPr>
          <p:cNvSpPr/>
          <p:nvPr/>
        </p:nvSpPr>
        <p:spPr>
          <a:xfrm>
            <a:off x="621447" y="435190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ДЕЯТЕЛЬНОСТЬ АДМИНИСТРАТИВНАЯ</a:t>
            </a:r>
          </a:p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СОПУСТВУЮЩИЕ ДОПОЛНИТЕЛЬНЫЕ УСЛУГИ</a:t>
            </a: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туризм</a:t>
            </a:r>
            <a:endParaRPr kumimoji="0" lang="x-none" sz="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:a16="http://schemas.microsoft.com/office/drawing/2014/main" xmlns="" id="{21FF861E-9E86-E5A4-972D-4CB1732EF982}"/>
              </a:ext>
            </a:extLst>
          </p:cNvPr>
          <p:cNvSpPr/>
          <p:nvPr/>
        </p:nvSpPr>
        <p:spPr>
          <a:xfrm>
            <a:off x="621447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ТРАНСПОРТИРОВКА                     И ХРАНЕНИЕ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0" name="Рисунок 59" descr="Мишень со сплошной заливкой">
            <a:extLst>
              <a:ext uri="{FF2B5EF4-FFF2-40B4-BE49-F238E27FC236}">
                <a16:creationId xmlns:a16="http://schemas.microsoft.com/office/drawing/2014/main" xmlns="" id="{A81A232F-CB3D-247F-434B-78C8D8C3F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3270" y="2549826"/>
            <a:ext cx="360000" cy="360000"/>
          </a:xfrm>
          <a:prstGeom prst="rect">
            <a:avLst/>
          </a:prstGeom>
        </p:spPr>
      </p:pic>
      <p:pic>
        <p:nvPicPr>
          <p:cNvPr id="62" name="Рисунок 61" descr="Мишень со сплошной заливкой">
            <a:extLst>
              <a:ext uri="{FF2B5EF4-FFF2-40B4-BE49-F238E27FC236}">
                <a16:creationId xmlns:a16="http://schemas.microsoft.com/office/drawing/2014/main" xmlns="" id="{00CC93DE-FC64-D56E-17C6-6E314509E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3270" y="3593582"/>
            <a:ext cx="360000" cy="360000"/>
          </a:xfrm>
          <a:prstGeom prst="rect">
            <a:avLst/>
          </a:prstGeom>
        </p:spPr>
      </p:pic>
      <p:pic>
        <p:nvPicPr>
          <p:cNvPr id="65" name="Рисунок 64" descr="Щит со сплошной заливкой">
            <a:extLst>
              <a:ext uri="{FF2B5EF4-FFF2-40B4-BE49-F238E27FC236}">
                <a16:creationId xmlns:a16="http://schemas.microsoft.com/office/drawing/2014/main" xmlns="" id="{E8A80F92-20F9-65E4-220C-991DF547B2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53270" y="4639906"/>
            <a:ext cx="360000" cy="360000"/>
          </a:xfrm>
          <a:prstGeom prst="rect">
            <a:avLst/>
          </a:prstGeom>
        </p:spPr>
      </p:pic>
      <p:pic>
        <p:nvPicPr>
          <p:cNvPr id="67" name="Рисунок 66" descr="Золотые слитки со сплошной заливкой">
            <a:extLst>
              <a:ext uri="{FF2B5EF4-FFF2-40B4-BE49-F238E27FC236}">
                <a16:creationId xmlns:a16="http://schemas.microsoft.com/office/drawing/2014/main" xmlns="" id="{B0CC6219-D947-1401-0A40-495B03354A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53270" y="5686230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2BDE69E-A303-DD58-85DA-DBCA1EA2B97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КУРСКА</a:t>
            </a:r>
          </a:p>
        </p:txBody>
      </p:sp>
    </p:spTree>
    <p:extLst>
      <p:ext uri="{BB962C8B-B14F-4D97-AF65-F5344CB8AC3E}">
        <p14:creationId xmlns:p14="http://schemas.microsoft.com/office/powerpoint/2010/main" val="143765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3566BDC-3FDF-7E19-F2FB-6BEC5633E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xmlns="" id="{E7DE80EC-0D5E-2CE5-A253-1B23860C0938}"/>
              </a:ext>
            </a:extLst>
          </p:cNvPr>
          <p:cNvSpPr/>
          <p:nvPr/>
        </p:nvSpPr>
        <p:spPr>
          <a:xfrm>
            <a:off x="627016" y="1401546"/>
            <a:ext cx="2951999" cy="775597"/>
          </a:xfrm>
          <a:prstGeom prst="roundRect">
            <a:avLst>
              <a:gd name="adj" fmla="val 3240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C234438-277E-E93E-9F0B-6A07A103DC9E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ПОДРАЗУМЕВАЮЩИЕ ИНТЕГРАЦИОННЫЕ РЕШЕНИЯ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A36DF5A3-29D2-433D-5105-9AE66CAD081F}"/>
              </a:ext>
            </a:extLst>
          </p:cNvPr>
          <p:cNvSpPr/>
          <p:nvPr/>
        </p:nvSpPr>
        <p:spPr>
          <a:xfrm>
            <a:off x="627016" y="163628"/>
            <a:ext cx="146304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Номер слайда 50">
            <a:extLst>
              <a:ext uri="{FF2B5EF4-FFF2-40B4-BE49-F238E27FC236}">
                <a16:creationId xmlns:a16="http://schemas.microsoft.com/office/drawing/2014/main" xmlns="" id="{FB40795E-ECF7-9484-3869-35FAD00FA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DCFE9C40-B962-807E-4F57-B06931E7A9CF}"/>
              </a:ext>
            </a:extLst>
          </p:cNvPr>
          <p:cNvSpPr/>
          <p:nvPr/>
        </p:nvSpPr>
        <p:spPr>
          <a:xfrm>
            <a:off x="3715186" y="1401546"/>
            <a:ext cx="2968120" cy="775597"/>
          </a:xfrm>
          <a:prstGeom prst="roundRect">
            <a:avLst>
              <a:gd name="adj" fmla="val 331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ПРЕДПОСЫЛКИ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xmlns="" id="{D7DFB136-02A2-AE0A-8B68-20139327D9C7}"/>
              </a:ext>
            </a:extLst>
          </p:cNvPr>
          <p:cNvSpPr/>
          <p:nvPr/>
        </p:nvSpPr>
        <p:spPr>
          <a:xfrm>
            <a:off x="3716905" y="2294500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крупных промышленных предприятий, потребность улучшения экологической составляющей округа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3" name="Скругленный прямоугольник 72">
            <a:extLst>
              <a:ext uri="{FF2B5EF4-FFF2-40B4-BE49-F238E27FC236}">
                <a16:creationId xmlns:a16="http://schemas.microsoft.com/office/drawing/2014/main" xmlns="" id="{2F060A51-0F2B-363B-5CB8-B01458A861EB}"/>
              </a:ext>
            </a:extLst>
          </p:cNvPr>
          <p:cNvSpPr/>
          <p:nvPr/>
        </p:nvSpPr>
        <p:spPr>
          <a:xfrm>
            <a:off x="6819477" y="1401546"/>
            <a:ext cx="2968120" cy="775597"/>
          </a:xfrm>
          <a:prstGeom prst="roundRect">
            <a:avLst>
              <a:gd name="adj" fmla="val 331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ПОЯСНЕНИЕ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xmlns="" id="{BD2D95E1-482D-ED49-3278-F9B13CD646F5}"/>
              </a:ext>
            </a:extLst>
          </p:cNvPr>
          <p:cNvSpPr/>
          <p:nvPr/>
        </p:nvSpPr>
        <p:spPr>
          <a:xfrm>
            <a:off x="621446" y="2284898"/>
            <a:ext cx="2934749" cy="912927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ПРЕДПРИЯТИЯ ПО БЕЗОТХОДНОЙ ПЕРЕРАБОТКЕ ПРОМЫШЛЕННЫХ ОТХОДОВ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15DA7B63-15C3-8BD4-B69B-67FC0FF2FF1C}"/>
              </a:ext>
            </a:extLst>
          </p:cNvPr>
          <p:cNvSpPr/>
          <p:nvPr/>
        </p:nvSpPr>
        <p:spPr>
          <a:xfrm>
            <a:off x="621446" y="3308150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СЕРВИСА ПО ПОДБОРУ ЛУЧШЕГО ВАРИАНТА ЛОГИСТИКИ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167C0716-A05D-1621-2CBB-28E172CCB494}"/>
              </a:ext>
            </a:extLst>
          </p:cNvPr>
          <p:cNvSpPr/>
          <p:nvPr/>
        </p:nvSpPr>
        <p:spPr>
          <a:xfrm>
            <a:off x="621446" y="4351906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ОТКРЫТИЕ ЦЕХА ПО ПРОИЗВОДСТВУ ЁЛОЧНЫХ ИГРУШЕК НА СТЕКОЛЬНОМ ЗАВОДЕ</a:t>
            </a:r>
            <a:endParaRPr kumimoji="0" lang="x-none" sz="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5B831CE5-5EF6-D2B0-B1EA-7CCDE35543AD}"/>
              </a:ext>
            </a:extLst>
          </p:cNvPr>
          <p:cNvSpPr/>
          <p:nvPr/>
        </p:nvSpPr>
        <p:spPr>
          <a:xfrm>
            <a:off x="621446" y="5398230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ПРОМЫШЛЕННОГО ТУРИЗМА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3C9A40C-119F-3EC0-18BB-806107FE5491}"/>
              </a:ext>
            </a:extLst>
          </p:cNvPr>
          <p:cNvSpPr txBox="1"/>
          <p:nvPr/>
        </p:nvSpPr>
        <p:spPr>
          <a:xfrm>
            <a:off x="632590" y="6365207"/>
            <a:ext cx="680773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*Данные решения выбраны на основе сфер деятельности предприятий, возможностей интеграций и потенциалу развития покупала компаний и отраслей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:a16="http://schemas.microsoft.com/office/drawing/2014/main" xmlns="" id="{07A62703-E669-90E7-14C5-24861E469126}"/>
              </a:ext>
            </a:extLst>
          </p:cNvPr>
          <p:cNvSpPr/>
          <p:nvPr/>
        </p:nvSpPr>
        <p:spPr>
          <a:xfrm>
            <a:off x="3724106" y="3339968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предприятий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регулярно использующих грузоперевозки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CA26F835-0B95-897E-6063-4F93BAC8FD94}"/>
              </a:ext>
            </a:extLst>
          </p:cNvPr>
          <p:cNvSpPr/>
          <p:nvPr/>
        </p:nvSpPr>
        <p:spPr>
          <a:xfrm>
            <a:off x="3724106" y="4385436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Возможности расширения функциональности существующего предприятия</a:t>
            </a: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8A45D0F1-B7AD-B411-0327-CE1C4017B2D4}"/>
              </a:ext>
            </a:extLst>
          </p:cNvPr>
          <p:cNvSpPr/>
          <p:nvPr/>
        </p:nvSpPr>
        <p:spPr>
          <a:xfrm>
            <a:off x="3731307" y="5430904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крупных предприятий, которые было бы интересно посетить туристам</a:t>
            </a: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xmlns="" id="{9EEA01EE-7DB6-0FD9-25A5-44A7A7285E21}"/>
              </a:ext>
            </a:extLst>
          </p:cNvPr>
          <p:cNvSpPr/>
          <p:nvPr/>
        </p:nvSpPr>
        <p:spPr>
          <a:xfrm>
            <a:off x="6819477" y="2289848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Позволит минимизировать дорогостоящее                     и экологически небезопасные методы сжигания               и захоронения отходом</a:t>
            </a: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xmlns="" id="{12A29E5A-1FC1-A504-AD05-3731BB6D4051}"/>
              </a:ext>
            </a:extLst>
          </p:cNvPr>
          <p:cNvSpPr/>
          <p:nvPr/>
        </p:nvSpPr>
        <p:spPr>
          <a:xfrm>
            <a:off x="6819477" y="3335316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x-none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Позволит оптимизировать бизнес-процессы</a:t>
            </a:r>
            <a:endParaRPr kumimoji="0" lang="en-US" sz="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xmlns="" id="{C00317B0-C8FD-EE5D-4E82-1DAABC8B9F1D}"/>
              </a:ext>
            </a:extLst>
          </p:cNvPr>
          <p:cNvSpPr/>
          <p:nvPr/>
        </p:nvSpPr>
        <p:spPr>
          <a:xfrm>
            <a:off x="6819477" y="4380784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spc="-3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нового цеха на базе текущего производства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бренда компании, расширение производства и увеличение доходов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новых рабочих мест</a:t>
            </a:r>
          </a:p>
        </p:txBody>
      </p:sp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xmlns="" id="{650FD8A6-963A-5995-BA9F-9B78037E8BC9}"/>
              </a:ext>
            </a:extLst>
          </p:cNvPr>
          <p:cNvSpPr/>
          <p:nvPr/>
        </p:nvSpPr>
        <p:spPr>
          <a:xfrm>
            <a:off x="6819477" y="5426252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Внедрение в работу предприятий процессов          по взаимодействию с туристами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Популяризации производственных профессий</a:t>
            </a:r>
          </a:p>
        </p:txBody>
      </p:sp>
      <p:pic>
        <p:nvPicPr>
          <p:cNvPr id="39" name="Рисунок 38" descr="Переработка со сплошной заливкой">
            <a:extLst>
              <a:ext uri="{FF2B5EF4-FFF2-40B4-BE49-F238E27FC236}">
                <a16:creationId xmlns:a16="http://schemas.microsoft.com/office/drawing/2014/main" xmlns="" id="{1E70E407-4E40-D916-E4BF-214E5495D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3270" y="2561361"/>
            <a:ext cx="360000" cy="360000"/>
          </a:xfrm>
          <a:prstGeom prst="rect">
            <a:avLst/>
          </a:prstGeom>
        </p:spPr>
      </p:pic>
      <p:pic>
        <p:nvPicPr>
          <p:cNvPr id="40" name="Рисунок 39" descr="Схема с ветвлением со сплошной заливкой">
            <a:extLst>
              <a:ext uri="{FF2B5EF4-FFF2-40B4-BE49-F238E27FC236}">
                <a16:creationId xmlns:a16="http://schemas.microsoft.com/office/drawing/2014/main" xmlns="" id="{0CA82A5A-9B27-500A-36E8-AC7CAAFB65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53270" y="3606979"/>
            <a:ext cx="360000" cy="360000"/>
          </a:xfrm>
          <a:prstGeom prst="rect">
            <a:avLst/>
          </a:prstGeom>
        </p:spPr>
      </p:pic>
      <p:pic>
        <p:nvPicPr>
          <p:cNvPr id="42" name="Рисунок 41" descr="Новогодняя ёлка со сплошной заливкой">
            <a:extLst>
              <a:ext uri="{FF2B5EF4-FFF2-40B4-BE49-F238E27FC236}">
                <a16:creationId xmlns:a16="http://schemas.microsoft.com/office/drawing/2014/main" xmlns="" id="{9B0A7EBD-D696-3B5D-1D40-CAA460E1C0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53270" y="4639906"/>
            <a:ext cx="360000" cy="360000"/>
          </a:xfrm>
          <a:prstGeom prst="rect">
            <a:avLst/>
          </a:prstGeom>
        </p:spPr>
      </p:pic>
      <p:pic>
        <p:nvPicPr>
          <p:cNvPr id="43" name="Рисунок 42" descr="Производство со сплошной заливкой">
            <a:extLst>
              <a:ext uri="{FF2B5EF4-FFF2-40B4-BE49-F238E27FC236}">
                <a16:creationId xmlns:a16="http://schemas.microsoft.com/office/drawing/2014/main" xmlns="" id="{9A28CC72-C8D7-D9F1-192E-20D9A64B6FA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53270" y="5686230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2BDDE5A-DDA1-CD42-B7BB-B75755FD0DB9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(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НАИМЕНОВАНИЕ ВАШЕГО МУНИЦИПАЛИТЕТА)</a:t>
            </a:r>
          </a:p>
        </p:txBody>
      </p:sp>
    </p:spTree>
    <p:extLst>
      <p:ext uri="{BB962C8B-B14F-4D97-AF65-F5344CB8AC3E}">
        <p14:creationId xmlns:p14="http://schemas.microsoft.com/office/powerpoint/2010/main" val="285025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Скругленный прямоугольник 71">
            <a:extLst>
              <a:ext uri="{FF2B5EF4-FFF2-40B4-BE49-F238E27FC236}">
                <a16:creationId xmlns:a16="http://schemas.microsoft.com/office/drawing/2014/main" xmlns="" id="{B652193E-66C5-44BD-B209-595FCB4252B0}"/>
              </a:ext>
            </a:extLst>
          </p:cNvPr>
          <p:cNvSpPr/>
          <p:nvPr/>
        </p:nvSpPr>
        <p:spPr>
          <a:xfrm>
            <a:off x="5769714" y="1141261"/>
            <a:ext cx="4062184" cy="5372167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D4D2E979-68DC-4632-9723-58DE3B028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370"/>
          <a:stretch>
            <a:fillRect/>
          </a:stretch>
        </p:blipFill>
        <p:spPr>
          <a:xfrm>
            <a:off x="5760630" y="1122174"/>
            <a:ext cx="4064377" cy="4754473"/>
          </a:xfrm>
          <a:custGeom>
            <a:avLst/>
            <a:gdLst>
              <a:gd name="connsiteX0" fmla="*/ 286335 w 4064377"/>
              <a:gd name="connsiteY0" fmla="*/ 0 h 4754473"/>
              <a:gd name="connsiteX1" fmla="*/ 3778042 w 4064377"/>
              <a:gd name="connsiteY1" fmla="*/ 0 h 4754473"/>
              <a:gd name="connsiteX2" fmla="*/ 4064377 w 4064377"/>
              <a:gd name="connsiteY2" fmla="*/ 286335 h 4754473"/>
              <a:gd name="connsiteX3" fmla="*/ 4064377 w 4064377"/>
              <a:gd name="connsiteY3" fmla="*/ 4754473 h 4754473"/>
              <a:gd name="connsiteX4" fmla="*/ 0 w 4064377"/>
              <a:gd name="connsiteY4" fmla="*/ 4754473 h 4754473"/>
              <a:gd name="connsiteX5" fmla="*/ 0 w 4064377"/>
              <a:gd name="connsiteY5" fmla="*/ 286335 h 4754473"/>
              <a:gd name="connsiteX6" fmla="*/ 286335 w 4064377"/>
              <a:gd name="connsiteY6" fmla="*/ 0 h 4754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377" h="4754473">
                <a:moveTo>
                  <a:pt x="286335" y="0"/>
                </a:moveTo>
                <a:lnTo>
                  <a:pt x="3778042" y="0"/>
                </a:lnTo>
                <a:cubicBezTo>
                  <a:pt x="3936180" y="0"/>
                  <a:pt x="4064377" y="128197"/>
                  <a:pt x="4064377" y="286335"/>
                </a:cubicBezTo>
                <a:lnTo>
                  <a:pt x="4064377" y="4754473"/>
                </a:lnTo>
                <a:lnTo>
                  <a:pt x="0" y="4754473"/>
                </a:lnTo>
                <a:lnTo>
                  <a:pt x="0" y="286335"/>
                </a:lnTo>
                <a:cubicBezTo>
                  <a:pt x="0" y="128197"/>
                  <a:pt x="128197" y="0"/>
                  <a:pt x="286335" y="0"/>
                </a:cubicBezTo>
                <a:close/>
              </a:path>
            </a:pathLst>
          </a:cu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62CA7548-6045-4ECD-4A16-A7415314D93C}"/>
              </a:ext>
            </a:extLst>
          </p:cNvPr>
          <p:cNvSpPr/>
          <p:nvPr/>
        </p:nvSpPr>
        <p:spPr>
          <a:xfrm>
            <a:off x="621668" y="4941668"/>
            <a:ext cx="5050516" cy="630000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Ознакомиться с подробной информацией о площадках, точках подключения,          ресурсных мощностях, транспортной и инженерной инфраструктуре можно                          на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сайте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Инвестиционной карты России 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7" name="Рисунок 176" descr="Протекающий кран со сплошной заливкой">
            <a:extLst>
              <a:ext uri="{FF2B5EF4-FFF2-40B4-BE49-F238E27FC236}">
                <a16:creationId xmlns:a16="http://schemas.microsoft.com/office/drawing/2014/main" xmlns="" id="{CA8B5039-688D-6BC4-F5B2-17D48DBC27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53270" y="3824239"/>
            <a:ext cx="360000" cy="360000"/>
          </a:xfrm>
          <a:prstGeom prst="rect">
            <a:avLst/>
          </a:prstGeom>
        </p:spPr>
      </p:pic>
      <p:pic>
        <p:nvPicPr>
          <p:cNvPr id="176" name="Рисунок 175" descr="Протекающий кран со сплошной заливкой">
            <a:extLst>
              <a:ext uri="{FF2B5EF4-FFF2-40B4-BE49-F238E27FC236}">
                <a16:creationId xmlns:a16="http://schemas.microsoft.com/office/drawing/2014/main" xmlns="" id="{3E68B0A0-4742-F882-8E9C-7A80A16BF3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49313" y="3327380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592778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6" y="163628"/>
            <a:ext cx="2320959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627015" y="1401547"/>
            <a:ext cx="5045169" cy="1253923"/>
          </a:xfrm>
          <a:prstGeom prst="roundRect">
            <a:avLst>
              <a:gd name="adj" fmla="val 22570"/>
            </a:avLst>
          </a:prstGeom>
          <a:solidFill>
            <a:srgbClr val="4756A0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9B17874-7392-F85E-5379-718FAA06C17E}"/>
              </a:ext>
            </a:extLst>
          </p:cNvPr>
          <p:cNvSpPr txBox="1"/>
          <p:nvPr/>
        </p:nvSpPr>
        <p:spPr>
          <a:xfrm>
            <a:off x="6164789" y="6173818"/>
            <a:ext cx="172926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Свободная инвестиционная площадка</a:t>
            </a:r>
          </a:p>
        </p:txBody>
      </p:sp>
      <p:sp>
        <p:nvSpPr>
          <p:cNvPr id="83" name="Скругленный прямоугольник 82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7682686" y="3367222"/>
            <a:ext cx="359817" cy="331715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Рисунок 83" descr="Маркер со сплошной заливкой">
            <a:extLst>
              <a:ext uri="{FF2B5EF4-FFF2-40B4-BE49-F238E27FC236}">
                <a16:creationId xmlns:a16="http://schemas.microsoft.com/office/drawing/2014/main" xmlns="" id="{72083DFE-EDD9-273A-911A-529160DD2C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440308" y="5094920"/>
            <a:ext cx="180000" cy="180000"/>
          </a:xfrm>
          <a:prstGeom prst="rect">
            <a:avLst/>
          </a:prstGeom>
        </p:spPr>
      </p:pic>
      <p:sp>
        <p:nvSpPr>
          <p:cNvPr id="123" name="Скругленный прямоугольник 122">
            <a:extLst>
              <a:ext uri="{FF2B5EF4-FFF2-40B4-BE49-F238E27FC236}">
                <a16:creationId xmlns:a16="http://schemas.microsoft.com/office/drawing/2014/main" xmlns="" id="{ED5127D8-F80B-2E74-96D7-6C60603119FC}"/>
              </a:ext>
            </a:extLst>
          </p:cNvPr>
          <p:cNvSpPr/>
          <p:nvPr/>
        </p:nvSpPr>
        <p:spPr>
          <a:xfrm>
            <a:off x="621668" y="2760771"/>
            <a:ext cx="5050516" cy="2075596"/>
          </a:xfrm>
          <a:prstGeom prst="roundRect">
            <a:avLst>
              <a:gd name="adj" fmla="val 1252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xmlns="" id="{1D28A327-E730-2B92-6BD0-2BE87DFA2691}"/>
              </a:ext>
            </a:extLst>
          </p:cNvPr>
          <p:cNvSpPr txBox="1"/>
          <p:nvPr/>
        </p:nvSpPr>
        <p:spPr>
          <a:xfrm>
            <a:off x="622937" y="3002834"/>
            <a:ext cx="504924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ТАРИФЫ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E6D9E1F9-3174-97AD-989C-6D9ADCBE2F71}"/>
              </a:ext>
            </a:extLst>
          </p:cNvPr>
          <p:cNvSpPr txBox="1"/>
          <p:nvPr/>
        </p:nvSpPr>
        <p:spPr>
          <a:xfrm>
            <a:off x="821550" y="1582759"/>
            <a:ext cx="44898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x-none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xmlns="" id="{58C2C973-5563-55D5-F202-5DA06EA91736}"/>
              </a:ext>
            </a:extLst>
          </p:cNvPr>
          <p:cNvSpPr txBox="1"/>
          <p:nvPr/>
        </p:nvSpPr>
        <p:spPr>
          <a:xfrm>
            <a:off x="821550" y="2052325"/>
            <a:ext cx="162796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ПЛОЩАДКИ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7" name="Прямая соединительная линия 136">
            <a:extLst>
              <a:ext uri="{FF2B5EF4-FFF2-40B4-BE49-F238E27FC236}">
                <a16:creationId xmlns:a16="http://schemas.microsoft.com/office/drawing/2014/main" xmlns="" id="{232EBB5B-D463-93FE-88A2-B246377A86B1}"/>
              </a:ext>
            </a:extLst>
          </p:cNvPr>
          <p:cNvCxnSpPr>
            <a:cxnSpLocks/>
          </p:cNvCxnSpPr>
          <p:nvPr/>
        </p:nvCxnSpPr>
        <p:spPr>
          <a:xfrm>
            <a:off x="3270704" y="1600649"/>
            <a:ext cx="0" cy="85571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xmlns="" id="{E28CB67B-99F6-62CC-86C1-A8ABE0B7D973}"/>
              </a:ext>
            </a:extLst>
          </p:cNvPr>
          <p:cNvSpPr txBox="1"/>
          <p:nvPr/>
        </p:nvSpPr>
        <p:spPr>
          <a:xfrm>
            <a:off x="3426339" y="2066773"/>
            <a:ext cx="15589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xmlns="" id="{905818B8-E10D-8BD3-4D88-DBED1EE7520E}"/>
              </a:ext>
            </a:extLst>
          </p:cNvPr>
          <p:cNvSpPr txBox="1"/>
          <p:nvPr/>
        </p:nvSpPr>
        <p:spPr>
          <a:xfrm>
            <a:off x="3704265" y="2117302"/>
            <a:ext cx="235416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Brownfield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xmlns="" id="{6654FC60-0AEC-4D72-3067-D5804B890430}"/>
              </a:ext>
            </a:extLst>
          </p:cNvPr>
          <p:cNvSpPr txBox="1"/>
          <p:nvPr/>
        </p:nvSpPr>
        <p:spPr>
          <a:xfrm>
            <a:off x="1168749" y="3338103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28,29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горячая вода (м3)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xmlns="" id="{48F919B7-90B8-C9E2-4B26-E6EE9FAC0F10}"/>
              </a:ext>
            </a:extLst>
          </p:cNvPr>
          <p:cNvSpPr txBox="1"/>
          <p:nvPr/>
        </p:nvSpPr>
        <p:spPr>
          <a:xfrm>
            <a:off x="1168749" y="3827655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28,29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холодная вода (м3)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90DEA080-6B2C-362A-231A-C9436F916D74}"/>
              </a:ext>
            </a:extLst>
          </p:cNvPr>
          <p:cNvSpPr txBox="1"/>
          <p:nvPr/>
        </p:nvSpPr>
        <p:spPr>
          <a:xfrm>
            <a:off x="1164855" y="4323130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21,99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водоотведение (м3)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xmlns="" id="{EA739D09-46B0-1DCC-5AF6-CC88281C6D1B}"/>
              </a:ext>
            </a:extLst>
          </p:cNvPr>
          <p:cNvSpPr txBox="1"/>
          <p:nvPr/>
        </p:nvSpPr>
        <p:spPr>
          <a:xfrm>
            <a:off x="3561826" y="3343641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7,11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природный газ (м3)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xmlns="" id="{2C4EF67B-79D6-EF4B-9677-0966A8E74B66}"/>
              </a:ext>
            </a:extLst>
          </p:cNvPr>
          <p:cNvSpPr txBox="1"/>
          <p:nvPr/>
        </p:nvSpPr>
        <p:spPr>
          <a:xfrm>
            <a:off x="3561826" y="3833193"/>
            <a:ext cx="192227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4,19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электроэнергия (кВт ч.)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xmlns="" id="{AED396BB-12B2-75E3-FB8C-029EA35F4927}"/>
              </a:ext>
            </a:extLst>
          </p:cNvPr>
          <p:cNvSpPr txBox="1"/>
          <p:nvPr/>
        </p:nvSpPr>
        <p:spPr>
          <a:xfrm>
            <a:off x="3557931" y="4328668"/>
            <a:ext cx="197364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2311,37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отопление (за  ед. энергии)</a:t>
            </a:r>
          </a:p>
        </p:txBody>
      </p:sp>
      <p:pic>
        <p:nvPicPr>
          <p:cNvPr id="171" name="Рисунок 170" descr="Интернет со сплошной заливкой">
            <a:extLst>
              <a:ext uri="{FF2B5EF4-FFF2-40B4-BE49-F238E27FC236}">
                <a16:creationId xmlns:a16="http://schemas.microsoft.com/office/drawing/2014/main" xmlns="" id="{00F6B643-AEC0-8141-3916-0C9E8889ACB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53270" y="5079738"/>
            <a:ext cx="360000" cy="360000"/>
          </a:xfrm>
          <a:prstGeom prst="rect">
            <a:avLst/>
          </a:prstGeom>
        </p:spPr>
      </p:pic>
      <p:pic>
        <p:nvPicPr>
          <p:cNvPr id="173" name="Рисунок 172" descr="Электрическая опора со сплошной заливкой">
            <a:extLst>
              <a:ext uri="{FF2B5EF4-FFF2-40B4-BE49-F238E27FC236}">
                <a16:creationId xmlns:a16="http://schemas.microsoft.com/office/drawing/2014/main" xmlns="" id="{FEA428CD-D6DA-61F4-7EBB-968108BFDB6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3138496" y="3824239"/>
            <a:ext cx="360000" cy="360000"/>
          </a:xfrm>
          <a:prstGeom prst="rect">
            <a:avLst/>
          </a:prstGeom>
        </p:spPr>
      </p:pic>
      <p:pic>
        <p:nvPicPr>
          <p:cNvPr id="179" name="Рисунок 178" descr="Пожарный гидрант со сплошной заливкой">
            <a:extLst>
              <a:ext uri="{FF2B5EF4-FFF2-40B4-BE49-F238E27FC236}">
                <a16:creationId xmlns:a16="http://schemas.microsoft.com/office/drawing/2014/main" xmlns="" id="{26CFD593-1555-3116-29C0-D51F46C0647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753270" y="4322442"/>
            <a:ext cx="360000" cy="360000"/>
          </a:xfrm>
          <a:prstGeom prst="rect">
            <a:avLst/>
          </a:prstGeom>
        </p:spPr>
      </p:pic>
      <p:pic>
        <p:nvPicPr>
          <p:cNvPr id="174" name="Рисунок 173" descr="Огонь со сплошной заливкой">
            <a:extLst>
              <a:ext uri="{FF2B5EF4-FFF2-40B4-BE49-F238E27FC236}">
                <a16:creationId xmlns:a16="http://schemas.microsoft.com/office/drawing/2014/main" xmlns="" id="{4E6702C2-FCBA-D354-8453-B85C8EB372E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3138496" y="3311961"/>
            <a:ext cx="360000" cy="360000"/>
          </a:xfrm>
          <a:prstGeom prst="rect">
            <a:avLst/>
          </a:prstGeom>
        </p:spPr>
      </p:pic>
      <p:pic>
        <p:nvPicPr>
          <p:cNvPr id="185" name="Рисунок 184" descr="Термометр со сплошной заливкой">
            <a:extLst>
              <a:ext uri="{FF2B5EF4-FFF2-40B4-BE49-F238E27FC236}">
                <a16:creationId xmlns:a16="http://schemas.microsoft.com/office/drawing/2014/main" xmlns="" id="{21BB5F51-A94F-2FA1-7F61-917E20038F7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3136172" y="4324726"/>
            <a:ext cx="360000" cy="36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573855-2890-5E85-14C0-7DA28851F63A}"/>
              </a:ext>
            </a:extLst>
          </p:cNvPr>
          <p:cNvSpPr txBox="1"/>
          <p:nvPr/>
        </p:nvSpPr>
        <p:spPr>
          <a:xfrm>
            <a:off x="729384" y="6513429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</a:t>
            </a:r>
          </a:p>
        </p:txBody>
      </p:sp>
      <p:pic>
        <p:nvPicPr>
          <p:cNvPr id="86" name="Рисунок 85" descr="Маркер со сплошной заливкой">
            <a:extLst>
              <a:ext uri="{FF2B5EF4-FFF2-40B4-BE49-F238E27FC236}">
                <a16:creationId xmlns:a16="http://schemas.microsoft.com/office/drawing/2014/main" xmlns="" id="{BDE3FE57-36A9-4A5A-8350-D951BFE14D2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5760630" y="6012292"/>
            <a:ext cx="360000" cy="360000"/>
          </a:xfrm>
          <a:prstGeom prst="rect">
            <a:avLst/>
          </a:prstGeom>
        </p:spPr>
      </p:pic>
      <p:pic>
        <p:nvPicPr>
          <p:cNvPr id="93" name="Рисунок 92" descr="Маркер со сплошной заливкой">
            <a:extLst>
              <a:ext uri="{FF2B5EF4-FFF2-40B4-BE49-F238E27FC236}">
                <a16:creationId xmlns:a16="http://schemas.microsoft.com/office/drawing/2014/main" xmlns="" id="{08DCAA2C-5424-4103-96BF-C06FA4F31B4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7224053" y="3661033"/>
            <a:ext cx="223284" cy="223284"/>
          </a:xfrm>
          <a:prstGeom prst="rect">
            <a:avLst/>
          </a:prstGeom>
        </p:spPr>
      </p:pic>
      <p:pic>
        <p:nvPicPr>
          <p:cNvPr id="94" name="Рисунок 93" descr="Маркер со сплошной заливкой">
            <a:extLst>
              <a:ext uri="{FF2B5EF4-FFF2-40B4-BE49-F238E27FC236}">
                <a16:creationId xmlns:a16="http://schemas.microsoft.com/office/drawing/2014/main" xmlns="" id="{710E45E7-9BD0-49DF-9D3F-138DF8DFC2D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8001220" y="3660012"/>
            <a:ext cx="246954" cy="246954"/>
          </a:xfrm>
          <a:prstGeom prst="rect">
            <a:avLst/>
          </a:prstGeom>
        </p:spPr>
      </p:pic>
      <p:pic>
        <p:nvPicPr>
          <p:cNvPr id="95" name="Рисунок 94" descr="Маркер со сплошной заливкой">
            <a:extLst>
              <a:ext uri="{FF2B5EF4-FFF2-40B4-BE49-F238E27FC236}">
                <a16:creationId xmlns:a16="http://schemas.microsoft.com/office/drawing/2014/main" xmlns="" id="{5F1CB102-9A6D-4D0D-8E5C-F4F78A70806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7739117" y="3414202"/>
            <a:ext cx="246954" cy="24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03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МЕРЫ ГОСУДАРСТВЕННОЙ ПОДДЕРЖКИ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34562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hlinkClick r:id="rId3"/>
            <a:extLst>
              <a:ext uri="{FF2B5EF4-FFF2-40B4-BE49-F238E27FC236}">
                <a16:creationId xmlns:a16="http://schemas.microsoft.com/office/drawing/2014/main" xmlns="" id="{959288B3-6129-0F6E-2F82-BEEB0DD1000F}"/>
              </a:ext>
            </a:extLst>
          </p:cNvPr>
          <p:cNvSpPr/>
          <p:nvPr/>
        </p:nvSpPr>
        <p:spPr>
          <a:xfrm>
            <a:off x="627014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xmlns="" id="{536BD308-6967-8AF5-7432-C3280FD3FCAB}"/>
              </a:ext>
            </a:extLst>
          </p:cNvPr>
          <p:cNvSpPr/>
          <p:nvPr/>
        </p:nvSpPr>
        <p:spPr>
          <a:xfrm>
            <a:off x="74550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0" name="Скругленный прямоугольник 19">
            <a:hlinkClick r:id="rId4"/>
            <a:extLst>
              <a:ext uri="{FF2B5EF4-FFF2-40B4-BE49-F238E27FC236}">
                <a16:creationId xmlns:a16="http://schemas.microsoft.com/office/drawing/2014/main" xmlns="" id="{74865467-DC3F-30ED-A2E2-AE772E0BB58C}"/>
              </a:ext>
            </a:extLst>
          </p:cNvPr>
          <p:cNvSpPr/>
          <p:nvPr/>
        </p:nvSpPr>
        <p:spPr>
          <a:xfrm>
            <a:off x="2485202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1" name="Скругленный прямоугольник 20">
            <a:hlinkClick r:id="rId5"/>
            <a:extLst>
              <a:ext uri="{FF2B5EF4-FFF2-40B4-BE49-F238E27FC236}">
                <a16:creationId xmlns:a16="http://schemas.microsoft.com/office/drawing/2014/main" xmlns="" id="{6035FA24-3445-92D9-8779-8906CA8356A4}"/>
              </a:ext>
            </a:extLst>
          </p:cNvPr>
          <p:cNvSpPr/>
          <p:nvPr/>
        </p:nvSpPr>
        <p:spPr>
          <a:xfrm>
            <a:off x="4343390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2" name="Скругленный прямоугольник 21">
            <a:hlinkClick r:id="rId6"/>
            <a:extLst>
              <a:ext uri="{FF2B5EF4-FFF2-40B4-BE49-F238E27FC236}">
                <a16:creationId xmlns:a16="http://schemas.microsoft.com/office/drawing/2014/main" xmlns="" id="{A930814C-6C32-C14B-E8DE-92769C490880}"/>
              </a:ext>
            </a:extLst>
          </p:cNvPr>
          <p:cNvSpPr/>
          <p:nvPr/>
        </p:nvSpPr>
        <p:spPr>
          <a:xfrm>
            <a:off x="6201578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3" name="Скругленный прямоугольник 22">
            <a:hlinkClick r:id="rId7"/>
            <a:extLst>
              <a:ext uri="{FF2B5EF4-FFF2-40B4-BE49-F238E27FC236}">
                <a16:creationId xmlns:a16="http://schemas.microsoft.com/office/drawing/2014/main" xmlns="" id="{01182952-42FD-E2F5-AE20-138C900DE067}"/>
              </a:ext>
            </a:extLst>
          </p:cNvPr>
          <p:cNvSpPr/>
          <p:nvPr/>
        </p:nvSpPr>
        <p:spPr>
          <a:xfrm>
            <a:off x="8059764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737CB4FA-74E4-CF19-B214-F7A2247C9D35}"/>
              </a:ext>
            </a:extLst>
          </p:cNvPr>
          <p:cNvSpPr/>
          <p:nvPr/>
        </p:nvSpPr>
        <p:spPr>
          <a:xfrm>
            <a:off x="627014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xmlns="" id="{7DBBEF72-E326-F688-F2DF-29A8A297810A}"/>
              </a:ext>
            </a:extLst>
          </p:cNvPr>
          <p:cNvSpPr/>
          <p:nvPr/>
        </p:nvSpPr>
        <p:spPr>
          <a:xfrm>
            <a:off x="2485202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xmlns="" id="{1F094A80-5BAE-32C7-EA15-5459001EDA76}"/>
              </a:ext>
            </a:extLst>
          </p:cNvPr>
          <p:cNvSpPr/>
          <p:nvPr/>
        </p:nvSpPr>
        <p:spPr>
          <a:xfrm>
            <a:off x="4343390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xmlns="" id="{A39F93CA-3AA3-0119-407F-5C489857FB7F}"/>
              </a:ext>
            </a:extLst>
          </p:cNvPr>
          <p:cNvSpPr/>
          <p:nvPr/>
        </p:nvSpPr>
        <p:spPr>
          <a:xfrm>
            <a:off x="6201578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:a16="http://schemas.microsoft.com/office/drawing/2014/main" xmlns="" id="{44ADC4D1-8BC2-CA35-A570-1D20527B0079}"/>
              </a:ext>
            </a:extLst>
          </p:cNvPr>
          <p:cNvSpPr/>
          <p:nvPr/>
        </p:nvSpPr>
        <p:spPr>
          <a:xfrm>
            <a:off x="8059764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DAC0CC6E-70E5-5156-8AC0-98DA024669CB}"/>
              </a:ext>
            </a:extLst>
          </p:cNvPr>
          <p:cNvSpPr txBox="1"/>
          <p:nvPr/>
        </p:nvSpPr>
        <p:spPr>
          <a:xfrm>
            <a:off x="745509" y="2209962"/>
            <a:ext cx="145691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МОЙ БИЗНЕС 46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3DA13379-7070-0B20-1B13-073470D0CFB7}"/>
              </a:ext>
            </a:extLst>
          </p:cNvPr>
          <p:cNvSpPr/>
          <p:nvPr/>
        </p:nvSpPr>
        <p:spPr>
          <a:xfrm>
            <a:off x="1053107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xmlns="" id="{FDD239D5-900C-057A-54CE-1A882E44D0FF}"/>
              </a:ext>
            </a:extLst>
          </p:cNvPr>
          <p:cNvSpPr/>
          <p:nvPr/>
        </p:nvSpPr>
        <p:spPr>
          <a:xfrm>
            <a:off x="2603696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733857DB-2DA8-E6E3-4AD9-3428BA1DD7BC}"/>
              </a:ext>
            </a:extLst>
          </p:cNvPr>
          <p:cNvSpPr txBox="1"/>
          <p:nvPr/>
        </p:nvSpPr>
        <p:spPr>
          <a:xfrm>
            <a:off x="2603697" y="2209962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КОРПОРАЦИЯ РАЗВИТИЯ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xmlns="" id="{FEB17594-FA55-5D4B-A29C-3B4D61CD6D8D}"/>
              </a:ext>
            </a:extLst>
          </p:cNvPr>
          <p:cNvSpPr/>
          <p:nvPr/>
        </p:nvSpPr>
        <p:spPr>
          <a:xfrm>
            <a:off x="2911295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xmlns="" id="{56B14C1F-90BD-1C90-73F6-6C9F59151716}"/>
              </a:ext>
            </a:extLst>
          </p:cNvPr>
          <p:cNvSpPr/>
          <p:nvPr/>
        </p:nvSpPr>
        <p:spPr>
          <a:xfrm>
            <a:off x="443219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8E951FBD-1E74-BE7C-D4A3-F35376CDAEF3}"/>
              </a:ext>
            </a:extLst>
          </p:cNvPr>
          <p:cNvSpPr txBox="1"/>
          <p:nvPr/>
        </p:nvSpPr>
        <p:spPr>
          <a:xfrm>
            <a:off x="4432191" y="2209962"/>
            <a:ext cx="1456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ФОНД РАЗВИТИЯ ПРОМЫШЛЕННОСТИ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B81A249F-DCE3-08A0-4B87-C67630735136}"/>
              </a:ext>
            </a:extLst>
          </p:cNvPr>
          <p:cNvSpPr/>
          <p:nvPr/>
        </p:nvSpPr>
        <p:spPr>
          <a:xfrm>
            <a:off x="4739789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639E1C2B-6618-B164-86D8-41D1A9B3E5DC}"/>
              </a:ext>
            </a:extLst>
          </p:cNvPr>
          <p:cNvSpPr/>
          <p:nvPr/>
        </p:nvSpPr>
        <p:spPr>
          <a:xfrm>
            <a:off x="632455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1627D5FE-F318-9DC8-513C-A48C26710BE8}"/>
              </a:ext>
            </a:extLst>
          </p:cNvPr>
          <p:cNvSpPr txBox="1"/>
          <p:nvPr/>
        </p:nvSpPr>
        <p:spPr>
          <a:xfrm>
            <a:off x="6324559" y="2209961"/>
            <a:ext cx="89920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АНО «ЦЕНТР РАЗВИТИЯ ЭКСПОРТА НИЖЕГОРОДСКОЙ ОБЛАСТИ» 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3FEF74B3-ADEE-BCE6-D097-03A5BBB0295C}"/>
              </a:ext>
            </a:extLst>
          </p:cNvPr>
          <p:cNvSpPr/>
          <p:nvPr/>
        </p:nvSpPr>
        <p:spPr>
          <a:xfrm>
            <a:off x="6632157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93908C34-23FF-B6FD-A734-FA3A4DEFBF2C}"/>
              </a:ext>
            </a:extLst>
          </p:cNvPr>
          <p:cNvSpPr/>
          <p:nvPr/>
        </p:nvSpPr>
        <p:spPr>
          <a:xfrm>
            <a:off x="818350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EBB85D94-72EE-69FE-106A-E428B04FDA7C}"/>
              </a:ext>
            </a:extLst>
          </p:cNvPr>
          <p:cNvSpPr txBox="1"/>
          <p:nvPr/>
        </p:nvSpPr>
        <p:spPr>
          <a:xfrm>
            <a:off x="8183501" y="2209962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Союз «Торгово-промышленная палата»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:a16="http://schemas.microsoft.com/office/drawing/2014/main" xmlns="" id="{CCE1A1AC-DAEB-CCA8-8C14-0F60DB7AEE2B}"/>
              </a:ext>
            </a:extLst>
          </p:cNvPr>
          <p:cNvSpPr/>
          <p:nvPr/>
        </p:nvSpPr>
        <p:spPr>
          <a:xfrm>
            <a:off x="8491099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xmlns="" id="{9FD35FDE-44D5-69AA-B56A-DAAC1C428CDD}"/>
              </a:ext>
            </a:extLst>
          </p:cNvPr>
          <p:cNvSpPr/>
          <p:nvPr/>
        </p:nvSpPr>
        <p:spPr>
          <a:xfrm>
            <a:off x="745508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D08ECDEF-3F43-3975-0B80-A87602F13F61}"/>
              </a:ext>
            </a:extLst>
          </p:cNvPr>
          <p:cNvSpPr txBox="1"/>
          <p:nvPr/>
        </p:nvSpPr>
        <p:spPr>
          <a:xfrm>
            <a:off x="745509" y="4074341"/>
            <a:ext cx="1456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ПРОМЫШЛЕННОСТИ, ТОРГОВЛИ И ПРЕДПРИНИМАТЕЛЬСТВА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кругленный прямоугольник 56">
            <a:extLst>
              <a:ext uri="{FF2B5EF4-FFF2-40B4-BE49-F238E27FC236}">
                <a16:creationId xmlns:a16="http://schemas.microsoft.com/office/drawing/2014/main" xmlns="" id="{0C8E6F72-ACE9-B06A-C36F-14240F9C08ED}"/>
              </a:ext>
            </a:extLst>
          </p:cNvPr>
          <p:cNvSpPr/>
          <p:nvPr/>
        </p:nvSpPr>
        <p:spPr>
          <a:xfrm>
            <a:off x="1053107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xmlns="" id="{E95975D5-91C3-3E7B-853F-21C2CD5F1A04}"/>
              </a:ext>
            </a:extLst>
          </p:cNvPr>
          <p:cNvSpPr/>
          <p:nvPr/>
        </p:nvSpPr>
        <p:spPr>
          <a:xfrm>
            <a:off x="2603696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8E8AC662-A2F8-BE41-67F7-2E05358356A9}"/>
              </a:ext>
            </a:extLst>
          </p:cNvPr>
          <p:cNvSpPr txBox="1"/>
          <p:nvPr/>
        </p:nvSpPr>
        <p:spPr>
          <a:xfrm>
            <a:off x="2603697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Скругленный прямоугольник 59">
            <a:extLst>
              <a:ext uri="{FF2B5EF4-FFF2-40B4-BE49-F238E27FC236}">
                <a16:creationId xmlns:a16="http://schemas.microsoft.com/office/drawing/2014/main" xmlns="" id="{4799F6AF-2D83-0543-6070-AD3C85DAE524}"/>
              </a:ext>
            </a:extLst>
          </p:cNvPr>
          <p:cNvSpPr/>
          <p:nvPr/>
        </p:nvSpPr>
        <p:spPr>
          <a:xfrm>
            <a:off x="2911295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Скругленный прямоугольник 61">
            <a:extLst>
              <a:ext uri="{FF2B5EF4-FFF2-40B4-BE49-F238E27FC236}">
                <a16:creationId xmlns:a16="http://schemas.microsoft.com/office/drawing/2014/main" xmlns="" id="{33B0C178-5D40-A28A-2614-96914272F53B}"/>
              </a:ext>
            </a:extLst>
          </p:cNvPr>
          <p:cNvSpPr/>
          <p:nvPr/>
        </p:nvSpPr>
        <p:spPr>
          <a:xfrm>
            <a:off x="4432190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DDE765BB-949A-B404-9239-345EA25CC23C}"/>
              </a:ext>
            </a:extLst>
          </p:cNvPr>
          <p:cNvSpPr txBox="1"/>
          <p:nvPr/>
        </p:nvSpPr>
        <p:spPr>
          <a:xfrm>
            <a:off x="4432191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Скругленный прямоугольник 63">
            <a:extLst>
              <a:ext uri="{FF2B5EF4-FFF2-40B4-BE49-F238E27FC236}">
                <a16:creationId xmlns:a16="http://schemas.microsoft.com/office/drawing/2014/main" xmlns="" id="{B18BBBB6-B986-F405-356C-1830AD96E294}"/>
              </a:ext>
            </a:extLst>
          </p:cNvPr>
          <p:cNvSpPr/>
          <p:nvPr/>
        </p:nvSpPr>
        <p:spPr>
          <a:xfrm>
            <a:off x="4739789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Скругленный прямоугольник 65">
            <a:extLst>
              <a:ext uri="{FF2B5EF4-FFF2-40B4-BE49-F238E27FC236}">
                <a16:creationId xmlns:a16="http://schemas.microsoft.com/office/drawing/2014/main" xmlns="" id="{A889ECA0-D41C-F7E4-3A53-A7BAC8E9D284}"/>
              </a:ext>
            </a:extLst>
          </p:cNvPr>
          <p:cNvSpPr/>
          <p:nvPr/>
        </p:nvSpPr>
        <p:spPr>
          <a:xfrm>
            <a:off x="6324558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1C6FCB94-9D24-6DD4-BDD3-EA1459C62D8D}"/>
              </a:ext>
            </a:extLst>
          </p:cNvPr>
          <p:cNvSpPr txBox="1"/>
          <p:nvPr/>
        </p:nvSpPr>
        <p:spPr>
          <a:xfrm>
            <a:off x="6324559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ИМУЩЕСТВА </a:t>
            </a:r>
            <a:b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Скругленный прямоугольник 67">
            <a:extLst>
              <a:ext uri="{FF2B5EF4-FFF2-40B4-BE49-F238E27FC236}">
                <a16:creationId xmlns:a16="http://schemas.microsoft.com/office/drawing/2014/main" xmlns="" id="{B026FA2E-3031-2846-D206-E2E40D670DD5}"/>
              </a:ext>
            </a:extLst>
          </p:cNvPr>
          <p:cNvSpPr/>
          <p:nvPr/>
        </p:nvSpPr>
        <p:spPr>
          <a:xfrm>
            <a:off x="6632157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:a16="http://schemas.microsoft.com/office/drawing/2014/main" xmlns="" id="{6841A548-C249-DE1A-6B4E-2631A272228B}"/>
              </a:ext>
            </a:extLst>
          </p:cNvPr>
          <p:cNvSpPr/>
          <p:nvPr/>
        </p:nvSpPr>
        <p:spPr>
          <a:xfrm>
            <a:off x="8183500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70073448-8747-6D8A-73C5-5F95CEF649BB}"/>
              </a:ext>
            </a:extLst>
          </p:cNvPr>
          <p:cNvSpPr txBox="1"/>
          <p:nvPr/>
        </p:nvSpPr>
        <p:spPr>
          <a:xfrm>
            <a:off x="8183501" y="4074341"/>
            <a:ext cx="1456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ЦИФРОВОГО РАЗВИТИЯ И СВЯЗИ</a:t>
            </a:r>
            <a:b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34A64A6B-D22A-7DF3-6ECE-D890B8000BAF}"/>
              </a:ext>
            </a:extLst>
          </p:cNvPr>
          <p:cNvSpPr/>
          <p:nvPr/>
        </p:nvSpPr>
        <p:spPr>
          <a:xfrm>
            <a:off x="8491099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3" name="Picture 2" descr="логотип Мой бизнес | С 1 января 2023 года Администрация Чарышского района  Алтайского края преобразована в Администрацию муниципального округа  Чарышский район Алтайского края.">
            <a:extLst>
              <a:ext uri="{FF2B5EF4-FFF2-40B4-BE49-F238E27FC236}">
                <a16:creationId xmlns:a16="http://schemas.microsoft.com/office/drawing/2014/main" xmlns="" id="{CB9E44DB-1C66-11F1-4DA7-8FAD32372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748" y="1614226"/>
            <a:ext cx="943068" cy="42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BE7F107-914B-B9BF-CAFF-6741C2D8E326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(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НАИМЕНОВАНИЕ ВАШЕГО МУНИЦИПАЛИТЕТА)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45CBDC2-52D4-49DD-9D94-EA55ECA880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7650" y="1610001"/>
            <a:ext cx="1337871" cy="4210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F9EA566-CAD8-4E08-A754-697609A20F7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88976" y="1588106"/>
            <a:ext cx="1327419" cy="42515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D6B65DA-C76F-4264-845D-30BC551610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63118" y="1610001"/>
            <a:ext cx="1246929" cy="3857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C59E150-D1A0-45AD-BD55-4571B71ED52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75355" y="1561890"/>
            <a:ext cx="510532" cy="49008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xmlns="" id="{7A9DEEE1-F1FA-44A9-8337-602CED7702E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35027" y="3432013"/>
            <a:ext cx="477877" cy="487949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xmlns="" id="{29303BEE-6854-498F-89F4-173916C6F78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87646" y="3433910"/>
            <a:ext cx="477877" cy="487949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xmlns="" id="{2454F4C3-CF46-4B48-BE61-E0E77629E21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13746" y="3426158"/>
            <a:ext cx="477877" cy="487949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xmlns="" id="{A291849C-63FE-4F84-B81E-973EAD49286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4077" y="3418528"/>
            <a:ext cx="477877" cy="487949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xmlns="" id="{E4EF224E-3846-424F-B622-64620FCC014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91682" y="3418528"/>
            <a:ext cx="477877" cy="48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505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>
            <a:extLst>
              <a:ext uri="{FF2B5EF4-FFF2-40B4-BE49-F238E27FC236}">
                <a16:creationId xmlns="" xmlns:a16="http://schemas.microsoft.com/office/drawing/2014/main" id="{D84C0EFA-ABA5-6E13-FD8E-3B66EAED5F92}"/>
              </a:ext>
            </a:extLst>
          </p:cNvPr>
          <p:cNvSpPr/>
          <p:nvPr/>
        </p:nvSpPr>
        <p:spPr>
          <a:xfrm>
            <a:off x="627017" y="2283661"/>
            <a:ext cx="4497842" cy="4024162"/>
          </a:xfrm>
          <a:prstGeom prst="roundRect">
            <a:avLst>
              <a:gd name="adj" fmla="val 457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="" xmlns:a16="http://schemas.microsoft.com/office/drawing/2014/main" id="{FD79DC35-2D8E-38F0-B733-EA31C9CDCE08}"/>
              </a:ext>
            </a:extLst>
          </p:cNvPr>
          <p:cNvSpPr/>
          <p:nvPr/>
        </p:nvSpPr>
        <p:spPr>
          <a:xfrm>
            <a:off x="5250116" y="2283660"/>
            <a:ext cx="4497841" cy="4024163"/>
          </a:xfrm>
          <a:prstGeom prst="roundRect">
            <a:avLst>
              <a:gd name="adj" fmla="val 493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988BECAB-AF68-DF91-9FAF-9F98980FC488}"/>
              </a:ext>
            </a:extLst>
          </p:cNvPr>
          <p:cNvSpPr/>
          <p:nvPr/>
        </p:nvSpPr>
        <p:spPr>
          <a:xfrm>
            <a:off x="627018" y="771914"/>
            <a:ext cx="9160579" cy="775597"/>
          </a:xfrm>
          <a:prstGeom prst="roundRect">
            <a:avLst>
              <a:gd name="adj" fmla="val 262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ПРЕДСТАВИТЕЛИ АДМИНИСТРАЦИИ ЩИГРОВСКОГО РАЙОНА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516337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 рабочей группы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x-none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4B40DCB-4C31-03F5-B5B8-282F39AA97FE}"/>
              </a:ext>
            </a:extLst>
          </p:cNvPr>
          <p:cNvSpPr txBox="1"/>
          <p:nvPr/>
        </p:nvSpPr>
        <p:spPr>
          <a:xfrm>
            <a:off x="2928859" y="2760032"/>
            <a:ext cx="219600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Астахов  Юрий Иванович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694DB7C7-429D-AAE0-DF5B-BE58CD71E43A}"/>
              </a:ext>
            </a:extLst>
          </p:cNvPr>
          <p:cNvSpPr txBox="1"/>
          <p:nvPr/>
        </p:nvSpPr>
        <p:spPr>
          <a:xfrm>
            <a:off x="3040912" y="3065318"/>
            <a:ext cx="206580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Глава  администрации Щигровского  района  Курской  области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E1976251-BD4D-13F1-EFD4-B46D4764B256}"/>
              </a:ext>
            </a:extLst>
          </p:cNvPr>
          <p:cNvSpPr txBox="1"/>
          <p:nvPr/>
        </p:nvSpPr>
        <p:spPr>
          <a:xfrm>
            <a:off x="7525381" y="2796013"/>
            <a:ext cx="219600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Гатилова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Роза  Никитична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D0022D57-D8A2-B1D0-233D-597BE273DF86}"/>
              </a:ext>
            </a:extLst>
          </p:cNvPr>
          <p:cNvSpPr txBox="1"/>
          <p:nvPr/>
        </p:nvSpPr>
        <p:spPr>
          <a:xfrm>
            <a:off x="7671214" y="3246389"/>
            <a:ext cx="198406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9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И.о</a:t>
            </a:r>
            <a:r>
              <a:rPr lang="ru-RU" sz="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заместитель </a:t>
            </a:r>
            <a:r>
              <a:rPr lang="ru-RU" sz="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главы администрации  Щигровского  района Курской области – инвестиционный уполномоченный Щигровского  района Курской области </a:t>
            </a:r>
            <a:endParaRPr lang="x-none" sz="9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="" xmlns:a16="http://schemas.microsoft.com/office/drawing/2014/main" id="{A12F499E-F54D-B300-3108-B922DB39BF1B}"/>
              </a:ext>
            </a:extLst>
          </p:cNvPr>
          <p:cNvSpPr/>
          <p:nvPr/>
        </p:nvSpPr>
        <p:spPr>
          <a:xfrm>
            <a:off x="794999" y="899205"/>
            <a:ext cx="551343" cy="551343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solidFill>
                <a:prstClr val="white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6D9CDDB-E9D5-565C-BD28-8C61EB0F6DF3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</a:t>
            </a: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ЩИГРОВСКОГО РАЙОНА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3731C86E-208A-4C54-9260-197931410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10" y="993429"/>
            <a:ext cx="304522" cy="380652"/>
          </a:xfrm>
          <a:prstGeom prst="rect">
            <a:avLst/>
          </a:prstGeom>
        </p:spPr>
      </p:pic>
      <p:pic>
        <p:nvPicPr>
          <p:cNvPr id="34" name="Рисунок 33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5DAB3068-C1FE-43FC-8F3F-500FD1AE7C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8410" y="5133893"/>
            <a:ext cx="284319" cy="28431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02B917FA-78D7-4FDB-8AEA-5D35EA975E1B}"/>
              </a:ext>
            </a:extLst>
          </p:cNvPr>
          <p:cNvSpPr txBox="1"/>
          <p:nvPr/>
        </p:nvSpPr>
        <p:spPr>
          <a:xfrm>
            <a:off x="1385185" y="5194409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(47145) 4-16-38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Рисунок 35" descr="Конверт со сплошной заливкой">
            <a:extLst>
              <a:ext uri="{FF2B5EF4-FFF2-40B4-BE49-F238E27FC236}">
                <a16:creationId xmlns="" xmlns:a16="http://schemas.microsoft.com/office/drawing/2014/main" id="{CCBAAAA8-B0E0-4FDF-9740-DA3A98E98D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8410" y="5609946"/>
            <a:ext cx="300513" cy="30051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EC8B77D-E0D5-494F-8E04-FF250BDCA320}"/>
              </a:ext>
            </a:extLst>
          </p:cNvPr>
          <p:cNvSpPr txBox="1"/>
          <p:nvPr/>
        </p:nvSpPr>
        <p:spPr>
          <a:xfrm>
            <a:off x="1385184" y="5681866"/>
            <a:ext cx="142015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badmshig@yandex.ru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Рисунок 40">
            <a:hlinkClick r:id="rId8"/>
            <a:extLst>
              <a:ext uri="{FF2B5EF4-FFF2-40B4-BE49-F238E27FC236}">
                <a16:creationId xmlns="" xmlns:a16="http://schemas.microsoft.com/office/drawing/2014/main" id="{E15D49EF-76B2-4142-B111-24B7DFDEC70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22463" y="5637745"/>
            <a:ext cx="365239" cy="365239"/>
          </a:xfrm>
          <a:prstGeom prst="rect">
            <a:avLst/>
          </a:prstGeom>
        </p:spPr>
      </p:pic>
      <p:pic>
        <p:nvPicPr>
          <p:cNvPr id="42" name="Рисунок 41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125C809D-FA9E-461B-840B-D4CCA49302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36021" y="5170105"/>
            <a:ext cx="284319" cy="284319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E8595A67-C25D-4345-84D0-5229C7F09AEA}"/>
              </a:ext>
            </a:extLst>
          </p:cNvPr>
          <p:cNvSpPr txBox="1"/>
          <p:nvPr/>
        </p:nvSpPr>
        <p:spPr>
          <a:xfrm>
            <a:off x="6002796" y="5230621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(47145) 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4-16-63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Рисунок 43" descr="Конверт со сплошной заливкой">
            <a:extLst>
              <a:ext uri="{FF2B5EF4-FFF2-40B4-BE49-F238E27FC236}">
                <a16:creationId xmlns="" xmlns:a16="http://schemas.microsoft.com/office/drawing/2014/main" id="{70E087B7-278E-4617-B02B-262E7DD7BB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36021" y="5646158"/>
            <a:ext cx="300513" cy="300513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DDE0A904-47D4-4271-820A-F6C04B6C91D4}"/>
              </a:ext>
            </a:extLst>
          </p:cNvPr>
          <p:cNvSpPr txBox="1"/>
          <p:nvPr/>
        </p:nvSpPr>
        <p:spPr>
          <a:xfrm>
            <a:off x="6002795" y="5718078"/>
            <a:ext cx="142015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mun.adm@yandex.ru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0927D1FC-F445-4983-8116-73B29CC8DA1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0" t="4040" r="11312" b="13671"/>
          <a:stretch/>
        </p:blipFill>
        <p:spPr>
          <a:xfrm>
            <a:off x="627018" y="2274667"/>
            <a:ext cx="2413894" cy="2605678"/>
          </a:xfrm>
          <a:custGeom>
            <a:avLst/>
            <a:gdLst>
              <a:gd name="connsiteX0" fmla="*/ 219386 w 2338124"/>
              <a:gd name="connsiteY0" fmla="*/ 0 h 2626348"/>
              <a:gd name="connsiteX1" fmla="*/ 2338124 w 2338124"/>
              <a:gd name="connsiteY1" fmla="*/ 0 h 2626348"/>
              <a:gd name="connsiteX2" fmla="*/ 2338124 w 2338124"/>
              <a:gd name="connsiteY2" fmla="*/ 2626348 h 2626348"/>
              <a:gd name="connsiteX3" fmla="*/ 219386 w 2338124"/>
              <a:gd name="connsiteY3" fmla="*/ 2626348 h 2626348"/>
              <a:gd name="connsiteX4" fmla="*/ 0 w 2338124"/>
              <a:gd name="connsiteY4" fmla="*/ 2406962 h 2626348"/>
              <a:gd name="connsiteX5" fmla="*/ 0 w 2338124"/>
              <a:gd name="connsiteY5" fmla="*/ 219386 h 2626348"/>
              <a:gd name="connsiteX6" fmla="*/ 219386 w 2338124"/>
              <a:gd name="connsiteY6" fmla="*/ 0 h 262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8124" h="2626348">
                <a:moveTo>
                  <a:pt x="219386" y="0"/>
                </a:moveTo>
                <a:lnTo>
                  <a:pt x="2338124" y="0"/>
                </a:lnTo>
                <a:lnTo>
                  <a:pt x="2338124" y="2626348"/>
                </a:lnTo>
                <a:lnTo>
                  <a:pt x="219386" y="2626348"/>
                </a:lnTo>
                <a:cubicBezTo>
                  <a:pt x="98222" y="2626348"/>
                  <a:pt x="0" y="2528126"/>
                  <a:pt x="0" y="2406962"/>
                </a:cubicBezTo>
                <a:lnTo>
                  <a:pt x="0" y="219386"/>
                </a:lnTo>
                <a:cubicBezTo>
                  <a:pt x="0" y="98222"/>
                  <a:pt x="98222" y="0"/>
                  <a:pt x="219386" y="0"/>
                </a:cubicBezTo>
                <a:close/>
              </a:path>
            </a:pathLst>
          </a:cu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116" y="2220987"/>
            <a:ext cx="1987550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EEC8B77D-E0D5-494F-8E04-FF250BDCA320}"/>
              </a:ext>
            </a:extLst>
          </p:cNvPr>
          <p:cNvSpPr txBox="1"/>
          <p:nvPr/>
        </p:nvSpPr>
        <p:spPr>
          <a:xfrm>
            <a:off x="3575877" y="5194408"/>
            <a:ext cx="15308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https://</a:t>
            </a:r>
            <a:r>
              <a:rPr lang="en-US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t.me/astahov_shchigrovsky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EEC8B77D-E0D5-494F-8E04-FF250BDCA320}"/>
              </a:ext>
            </a:extLst>
          </p:cNvPr>
          <p:cNvSpPr txBox="1"/>
          <p:nvPr/>
        </p:nvSpPr>
        <p:spPr>
          <a:xfrm>
            <a:off x="3594019" y="5759048"/>
            <a:ext cx="15308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https://</a:t>
            </a:r>
            <a:r>
              <a:rPr lang="en-US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vk.com/id574609646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Рисунок 31">
            <a:hlinkClick r:id="rId14"/>
            <a:extLst>
              <a:ext uri="{FF2B5EF4-FFF2-40B4-BE49-F238E27FC236}">
                <a16:creationId xmlns:a16="http://schemas.microsoft.com/office/drawing/2014/main" xmlns="" id="{371BC08F-557B-4F12-9E22-97715AE9C9F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22464" y="5082523"/>
            <a:ext cx="365238" cy="36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97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757166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431947E-13F9-C9BD-AE42-EE617AC7D38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</a:t>
            </a:r>
          </a:p>
        </p:txBody>
      </p:sp>
      <p:sp>
        <p:nvSpPr>
          <p:cNvPr id="92" name="Скругленный прямоугольник 91">
            <a:extLst>
              <a:ext uri="{FF2B5EF4-FFF2-40B4-BE49-F238E27FC236}">
                <a16:creationId xmlns:a16="http://schemas.microsoft.com/office/drawing/2014/main" xmlns="" id="{43CFB82D-B6E0-4602-D294-1E834D997346}"/>
              </a:ext>
            </a:extLst>
          </p:cNvPr>
          <p:cNvSpPr/>
          <p:nvPr/>
        </p:nvSpPr>
        <p:spPr>
          <a:xfrm>
            <a:off x="370068" y="1420631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34C27CBF-BE07-07F1-AC06-BD6A89B9C6B3}"/>
              </a:ext>
            </a:extLst>
          </p:cNvPr>
          <p:cNvSpPr txBox="1"/>
          <p:nvPr/>
        </p:nvSpPr>
        <p:spPr>
          <a:xfrm>
            <a:off x="615876" y="1659887"/>
            <a:ext cx="227548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«Корпорация развития Курской области»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Скругленный прямоугольник 94">
            <a:extLst>
              <a:ext uri="{FF2B5EF4-FFF2-40B4-BE49-F238E27FC236}">
                <a16:creationId xmlns:a16="http://schemas.microsoft.com/office/drawing/2014/main" xmlns="" id="{AA2070FC-B2AE-831D-D4F9-D130744CB387}"/>
              </a:ext>
            </a:extLst>
          </p:cNvPr>
          <p:cNvSpPr/>
          <p:nvPr/>
        </p:nvSpPr>
        <p:spPr>
          <a:xfrm>
            <a:off x="370068" y="3140346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96" name="Рисунок 95" descr="Маркер со сплошной заливкой">
            <a:extLst>
              <a:ext uri="{FF2B5EF4-FFF2-40B4-BE49-F238E27FC236}">
                <a16:creationId xmlns:a16="http://schemas.microsoft.com/office/drawing/2014/main" xmlns="" id="{AA3C7A9D-0CD2-B002-37C0-492EAB806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15876" y="2255047"/>
            <a:ext cx="180000" cy="180000"/>
          </a:xfrm>
          <a:prstGeom prst="rect">
            <a:avLst/>
          </a:prstGeom>
        </p:spPr>
      </p:pic>
      <p:pic>
        <p:nvPicPr>
          <p:cNvPr id="97" name="Рисунок 96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5FD3091E-30D1-1898-AF91-772644E197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891359" y="2255047"/>
            <a:ext cx="180000" cy="180000"/>
          </a:xfrm>
          <a:prstGeom prst="rect">
            <a:avLst/>
          </a:prstGeom>
        </p:spPr>
      </p:pic>
      <p:pic>
        <p:nvPicPr>
          <p:cNvPr id="98" name="Рисунок 97" descr="Конверт со сплошной заливкой">
            <a:extLst>
              <a:ext uri="{FF2B5EF4-FFF2-40B4-BE49-F238E27FC236}">
                <a16:creationId xmlns:a16="http://schemas.microsoft.com/office/drawing/2014/main" xmlns="" id="{4731CE34-B72C-34A9-AE0D-CFCA7D786F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891359" y="2539639"/>
            <a:ext cx="180000" cy="180000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2F2B9486-26DF-374A-FFFA-6392A5B5FAA8}"/>
              </a:ext>
            </a:extLst>
          </p:cNvPr>
          <p:cNvSpPr txBox="1"/>
          <p:nvPr/>
        </p:nvSpPr>
        <p:spPr>
          <a:xfrm>
            <a:off x="899866" y="2275797"/>
            <a:ext cx="18108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305000 Курская область, г. Курск, ул. Димитрова, д. 59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5E102E39-639E-3C66-DA5E-C210980FCAF4}"/>
              </a:ext>
            </a:extLst>
          </p:cNvPr>
          <p:cNvSpPr txBox="1"/>
          <p:nvPr/>
        </p:nvSpPr>
        <p:spPr>
          <a:xfrm>
            <a:off x="3236820" y="227579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(4712) 70-70-47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43C4A894-8B64-3AFF-9699-BF3CB1DC5528}"/>
              </a:ext>
            </a:extLst>
          </p:cNvPr>
          <p:cNvSpPr txBox="1"/>
          <p:nvPr/>
        </p:nvSpPr>
        <p:spPr>
          <a:xfrm>
            <a:off x="3236820" y="256637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info@kursk.in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Скругленный прямоугольник 101">
            <a:extLst>
              <a:ext uri="{FF2B5EF4-FFF2-40B4-BE49-F238E27FC236}">
                <a16:creationId xmlns:a16="http://schemas.microsoft.com/office/drawing/2014/main" xmlns="" id="{D76D3B17-D1DC-4C2D-0858-016C18C26F0A}"/>
              </a:ext>
            </a:extLst>
          </p:cNvPr>
          <p:cNvSpPr/>
          <p:nvPr/>
        </p:nvSpPr>
        <p:spPr>
          <a:xfrm>
            <a:off x="5113718" y="1434279"/>
            <a:ext cx="4497842" cy="1530000"/>
          </a:xfrm>
          <a:prstGeom prst="roundRect">
            <a:avLst>
              <a:gd name="adj" fmla="val 1726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DD6D9819-4A1F-9F5A-6D0B-B65AE8044B91}"/>
              </a:ext>
            </a:extLst>
          </p:cNvPr>
          <p:cNvSpPr txBox="1"/>
          <p:nvPr/>
        </p:nvSpPr>
        <p:spPr>
          <a:xfrm>
            <a:off x="5393153" y="3264193"/>
            <a:ext cx="3367976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Курской области (управление инвестиционной политики и </a:t>
            </a:r>
            <a:r>
              <a:rPr lang="ru-RU" sz="11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гчп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4" name="Рисунок 103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6E463AA3-4DC9-E904-A89C-90569C2A2F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811045" y="2269975"/>
            <a:ext cx="180000" cy="180000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EB2D7B61-649A-1419-25DD-524D69E49D41}"/>
              </a:ext>
            </a:extLst>
          </p:cNvPr>
          <p:cNvSpPr txBox="1"/>
          <p:nvPr/>
        </p:nvSpPr>
        <p:spPr>
          <a:xfrm>
            <a:off x="8156506" y="395873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(4712) 33-07-50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7CE70322-5299-BAFB-9D25-A77A515063F3}"/>
              </a:ext>
            </a:extLst>
          </p:cNvPr>
          <p:cNvSpPr txBox="1"/>
          <p:nvPr/>
        </p:nvSpPr>
        <p:spPr>
          <a:xfrm>
            <a:off x="615310" y="3374134"/>
            <a:ext cx="408074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Администрация Щигровского района Курской области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8B2905DD-B764-4690-38FB-2431D9518D7C}"/>
              </a:ext>
            </a:extLst>
          </p:cNvPr>
          <p:cNvSpPr txBox="1"/>
          <p:nvPr/>
        </p:nvSpPr>
        <p:spPr>
          <a:xfrm>
            <a:off x="832713" y="4967685"/>
            <a:ext cx="43322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 Курской области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1" name="Рисунок 110" descr="Маркер со сплошной заливкой">
            <a:extLst>
              <a:ext uri="{FF2B5EF4-FFF2-40B4-BE49-F238E27FC236}">
                <a16:creationId xmlns:a16="http://schemas.microsoft.com/office/drawing/2014/main" xmlns="" id="{92658D91-4F1A-1013-617D-AC88E6FD4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15876" y="3969294"/>
            <a:ext cx="180000" cy="180000"/>
          </a:xfrm>
          <a:prstGeom prst="rect">
            <a:avLst/>
          </a:prstGeom>
        </p:spPr>
      </p:pic>
      <p:pic>
        <p:nvPicPr>
          <p:cNvPr id="112" name="Рисунок 111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5944BED6-27AA-8456-5FE5-59D0D2C718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891359" y="3969294"/>
            <a:ext cx="180000" cy="180000"/>
          </a:xfrm>
          <a:prstGeom prst="rect">
            <a:avLst/>
          </a:prstGeom>
        </p:spPr>
      </p:pic>
      <p:pic>
        <p:nvPicPr>
          <p:cNvPr id="113" name="Рисунок 112" descr="Конверт со сплошной заливкой">
            <a:extLst>
              <a:ext uri="{FF2B5EF4-FFF2-40B4-BE49-F238E27FC236}">
                <a16:creationId xmlns:a16="http://schemas.microsoft.com/office/drawing/2014/main" xmlns="" id="{E947C747-D55E-C59C-CF17-86D66C0DC7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891359" y="4253886"/>
            <a:ext cx="180000" cy="180000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E506FE83-E43F-D5FE-C569-AAFD741095BB}"/>
              </a:ext>
            </a:extLst>
          </p:cNvPr>
          <p:cNvSpPr txBox="1"/>
          <p:nvPr/>
        </p:nvSpPr>
        <p:spPr>
          <a:xfrm>
            <a:off x="899866" y="3990044"/>
            <a:ext cx="18108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306506, Курская область, г. Щигры, ул. Октябрьская, д. 35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50529039-4229-11E7-959A-27667A61D1C6}"/>
              </a:ext>
            </a:extLst>
          </p:cNvPr>
          <p:cNvSpPr txBox="1"/>
          <p:nvPr/>
        </p:nvSpPr>
        <p:spPr>
          <a:xfrm>
            <a:off x="3236819" y="3990044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(47145) 4-12-12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279D6FDC-FDEE-BD4F-4A25-B7646B86629F}"/>
              </a:ext>
            </a:extLst>
          </p:cNvPr>
          <p:cNvSpPr txBox="1"/>
          <p:nvPr/>
        </p:nvSpPr>
        <p:spPr>
          <a:xfrm>
            <a:off x="3236819" y="4280624"/>
            <a:ext cx="137069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badmshig@yandex.ru.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7" name="Рисунок 116" descr="Маркер со сплошной заливкой">
            <a:extLst>
              <a:ext uri="{FF2B5EF4-FFF2-40B4-BE49-F238E27FC236}">
                <a16:creationId xmlns:a16="http://schemas.microsoft.com/office/drawing/2014/main" xmlns="" id="{7AEB7BDC-832C-9A62-9941-04879F5EA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72824" y="5612238"/>
            <a:ext cx="180000" cy="180000"/>
          </a:xfrm>
          <a:prstGeom prst="rect">
            <a:avLst/>
          </a:prstGeom>
        </p:spPr>
      </p:pic>
      <p:pic>
        <p:nvPicPr>
          <p:cNvPr id="118" name="Рисунок 117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8FD9D260-D463-34A4-718B-C085B76BE1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148307" y="5612238"/>
            <a:ext cx="180000" cy="180000"/>
          </a:xfrm>
          <a:prstGeom prst="rect">
            <a:avLst/>
          </a:prstGeom>
        </p:spPr>
      </p:pic>
      <p:pic>
        <p:nvPicPr>
          <p:cNvPr id="119" name="Рисунок 118" descr="Конверт со сплошной заливкой">
            <a:extLst>
              <a:ext uri="{FF2B5EF4-FFF2-40B4-BE49-F238E27FC236}">
                <a16:creationId xmlns:a16="http://schemas.microsoft.com/office/drawing/2014/main" xmlns="" id="{1F5CAFCB-AE4F-4EB2-1316-9620E09C53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148307" y="5896830"/>
            <a:ext cx="180000" cy="180000"/>
          </a:xfrm>
          <a:prstGeom prst="rect">
            <a:avLst/>
          </a:prstGeom>
        </p:spPr>
      </p:pic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9D1CF503-7447-E298-2516-E4BD72457399}"/>
              </a:ext>
            </a:extLst>
          </p:cNvPr>
          <p:cNvSpPr txBox="1"/>
          <p:nvPr/>
        </p:nvSpPr>
        <p:spPr>
          <a:xfrm>
            <a:off x="1156814" y="5632988"/>
            <a:ext cx="181083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полный адрес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7E94770E-689F-2C9E-757E-15C8471B1841}"/>
              </a:ext>
            </a:extLst>
          </p:cNvPr>
          <p:cNvSpPr txBox="1"/>
          <p:nvPr/>
        </p:nvSpPr>
        <p:spPr>
          <a:xfrm>
            <a:off x="3493768" y="5632988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…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xmlns="" id="{B5340265-A72B-D72A-4088-C5E5C7971A51}"/>
              </a:ext>
            </a:extLst>
          </p:cNvPr>
          <p:cNvSpPr txBox="1"/>
          <p:nvPr/>
        </p:nvSpPr>
        <p:spPr>
          <a:xfrm>
            <a:off x="3493768" y="5923568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почта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3" name="Рисунок 122" descr="Конверт со сплошной заливкой">
            <a:extLst>
              <a:ext uri="{FF2B5EF4-FFF2-40B4-BE49-F238E27FC236}">
                <a16:creationId xmlns:a16="http://schemas.microsoft.com/office/drawing/2014/main" xmlns="" id="{CC37DAF8-D2ED-1E08-BC5E-D17357E7DA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811045" y="2560349"/>
            <a:ext cx="180000" cy="180000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:a16="http://schemas.microsoft.com/office/drawing/2014/main" xmlns="" id="{F3CE63E3-54E5-AE2A-240A-3A0666F88A26}"/>
              </a:ext>
            </a:extLst>
          </p:cNvPr>
          <p:cNvSpPr txBox="1"/>
          <p:nvPr/>
        </p:nvSpPr>
        <p:spPr>
          <a:xfrm>
            <a:off x="8156506" y="229650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(4712) 54-07-06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xmlns="" id="{08B959E2-D59B-C8AE-5076-93CE546FF814}"/>
              </a:ext>
            </a:extLst>
          </p:cNvPr>
          <p:cNvSpPr txBox="1"/>
          <p:nvPr/>
        </p:nvSpPr>
        <p:spPr>
          <a:xfrm>
            <a:off x="8156506" y="2587087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cpp46@mail.ru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101">
            <a:extLst>
              <a:ext uri="{FF2B5EF4-FFF2-40B4-BE49-F238E27FC236}">
                <a16:creationId xmlns:a16="http://schemas.microsoft.com/office/drawing/2014/main" xmlns="" id="{C1BB89A4-980F-45AB-B5A4-AAFA0DA9F987}"/>
              </a:ext>
            </a:extLst>
          </p:cNvPr>
          <p:cNvSpPr/>
          <p:nvPr/>
        </p:nvSpPr>
        <p:spPr>
          <a:xfrm>
            <a:off x="5140280" y="3110270"/>
            <a:ext cx="4497842" cy="1530000"/>
          </a:xfrm>
          <a:prstGeom prst="roundRect">
            <a:avLst>
              <a:gd name="adj" fmla="val 1726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27FD5952-51F2-4683-8140-351AB1E04653}"/>
              </a:ext>
            </a:extLst>
          </p:cNvPr>
          <p:cNvSpPr txBox="1"/>
          <p:nvPr/>
        </p:nvSpPr>
        <p:spPr>
          <a:xfrm>
            <a:off x="5498167" y="1740111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 Курской области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9" name="Рисунок 48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FB0DDDD3-373C-4C44-A6F5-A928B36514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811045" y="3952056"/>
            <a:ext cx="180000" cy="180000"/>
          </a:xfrm>
          <a:prstGeom prst="rect">
            <a:avLst/>
          </a:prstGeom>
        </p:spPr>
      </p:pic>
      <p:pic>
        <p:nvPicPr>
          <p:cNvPr id="52" name="Рисунок 51" descr="Конверт со сплошной заливкой">
            <a:extLst>
              <a:ext uri="{FF2B5EF4-FFF2-40B4-BE49-F238E27FC236}">
                <a16:creationId xmlns:a16="http://schemas.microsoft.com/office/drawing/2014/main" xmlns="" id="{18C23AA5-A044-407F-94D5-D18E4831F1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811045" y="4242430"/>
            <a:ext cx="180000" cy="180000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6A4137D5-FCC7-48E7-8B9E-0E8E085C8FDE}"/>
              </a:ext>
            </a:extLst>
          </p:cNvPr>
          <p:cNvSpPr txBox="1"/>
          <p:nvPr/>
        </p:nvSpPr>
        <p:spPr>
          <a:xfrm>
            <a:off x="8156506" y="4269168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r.econom@rkursk.ru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Рисунок 54" descr="Маркер со сплошной заливкой">
            <a:extLst>
              <a:ext uri="{FF2B5EF4-FFF2-40B4-BE49-F238E27FC236}">
                <a16:creationId xmlns:a16="http://schemas.microsoft.com/office/drawing/2014/main" xmlns="" id="{97263154-63B5-4926-944C-1DC4412205F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393153" y="2427869"/>
            <a:ext cx="222218" cy="222218"/>
          </a:xfrm>
          <a:prstGeom prst="rect">
            <a:avLst/>
          </a:prstGeom>
        </p:spPr>
      </p:pic>
      <p:pic>
        <p:nvPicPr>
          <p:cNvPr id="56" name="Рисунок 55" descr="Маркер со сплошной заливкой">
            <a:extLst>
              <a:ext uri="{FF2B5EF4-FFF2-40B4-BE49-F238E27FC236}">
                <a16:creationId xmlns:a16="http://schemas.microsoft.com/office/drawing/2014/main" xmlns="" id="{42B31318-F5B8-47CA-AEB1-D6BEC51B58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400897" y="4017731"/>
            <a:ext cx="242331" cy="242331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8528266F-EDEE-4045-9F72-3008FF858C78}"/>
              </a:ext>
            </a:extLst>
          </p:cNvPr>
          <p:cNvSpPr txBox="1"/>
          <p:nvPr/>
        </p:nvSpPr>
        <p:spPr>
          <a:xfrm>
            <a:off x="5725959" y="2421064"/>
            <a:ext cx="158537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305000, г. Курск, ул. Горького, д. 34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25694EF2-14C9-431E-AAAB-D11D87CCD079}"/>
              </a:ext>
            </a:extLst>
          </p:cNvPr>
          <p:cNvSpPr txBox="1"/>
          <p:nvPr/>
        </p:nvSpPr>
        <p:spPr>
          <a:xfrm>
            <a:off x="5725959" y="4036638"/>
            <a:ext cx="158537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305007, г. Курск, ул. </a:t>
            </a:r>
            <a:r>
              <a:rPr lang="ru-RU" sz="9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Моковская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д. 11а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409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703" y="1318755"/>
            <a:ext cx="2194651" cy="29607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427946F-179A-49B4-0BB0-96B2051D4AB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5F0592A3-CCBC-26A7-8134-12102FCA435F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Курская область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CBF2EC44-B93A-6DD0-E7E6-F2814E9FD082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8" name="Рисунок 7" descr="Изображение выглядит как корона, дизайн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5DF69267-6C5B-8359-AC53-115BDC2CDB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5650" y="224205"/>
            <a:ext cx="434709" cy="5687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F41634F-B590-1C7B-2CDF-507C1847707F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x-none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CD3FE1E9-ACBB-456E-A33D-B2B4166BDB1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8491" t="19766" r="3647" b="18286"/>
          <a:stretch>
            <a:fillRect/>
          </a:stretch>
        </p:blipFill>
        <p:spPr>
          <a:xfrm>
            <a:off x="1278385" y="1273324"/>
            <a:ext cx="5511554" cy="2912936"/>
          </a:xfrm>
          <a:custGeom>
            <a:avLst/>
            <a:gdLst>
              <a:gd name="connsiteX0" fmla="*/ 4765091 w 5511554"/>
              <a:gd name="connsiteY0" fmla="*/ 15867 h 2912936"/>
              <a:gd name="connsiteX1" fmla="*/ 5117978 w 5511554"/>
              <a:gd name="connsiteY1" fmla="*/ 15867 h 2912936"/>
              <a:gd name="connsiteX2" fmla="*/ 5000349 w 5511554"/>
              <a:gd name="connsiteY2" fmla="*/ 2912936 h 2912936"/>
              <a:gd name="connsiteX3" fmla="*/ 4647462 w 5511554"/>
              <a:gd name="connsiteY3" fmla="*/ 2912936 h 2912936"/>
              <a:gd name="connsiteX4" fmla="*/ 5158667 w 5511554"/>
              <a:gd name="connsiteY4" fmla="*/ 0 h 2912936"/>
              <a:gd name="connsiteX5" fmla="*/ 5511554 w 5511554"/>
              <a:gd name="connsiteY5" fmla="*/ 0 h 2912936"/>
              <a:gd name="connsiteX6" fmla="*/ 5393925 w 5511554"/>
              <a:gd name="connsiteY6" fmla="*/ 2897069 h 2912936"/>
              <a:gd name="connsiteX7" fmla="*/ 5041038 w 5511554"/>
              <a:gd name="connsiteY7" fmla="*/ 2897069 h 2912936"/>
              <a:gd name="connsiteX8" fmla="*/ 4380393 w 5511554"/>
              <a:gd name="connsiteY8" fmla="*/ 0 h 2912936"/>
              <a:gd name="connsiteX9" fmla="*/ 4733280 w 5511554"/>
              <a:gd name="connsiteY9" fmla="*/ 0 h 2912936"/>
              <a:gd name="connsiteX10" fmla="*/ 4615651 w 5511554"/>
              <a:gd name="connsiteY10" fmla="*/ 2897069 h 2912936"/>
              <a:gd name="connsiteX11" fmla="*/ 4262764 w 5511554"/>
              <a:gd name="connsiteY11" fmla="*/ 2897069 h 2912936"/>
              <a:gd name="connsiteX12" fmla="*/ 3985321 w 5511554"/>
              <a:gd name="connsiteY12" fmla="*/ 0 h 2912936"/>
              <a:gd name="connsiteX13" fmla="*/ 4338208 w 5511554"/>
              <a:gd name="connsiteY13" fmla="*/ 0 h 2912936"/>
              <a:gd name="connsiteX14" fmla="*/ 4220579 w 5511554"/>
              <a:gd name="connsiteY14" fmla="*/ 2897069 h 2912936"/>
              <a:gd name="connsiteX15" fmla="*/ 3867692 w 5511554"/>
              <a:gd name="connsiteY15" fmla="*/ 2897069 h 2912936"/>
              <a:gd name="connsiteX16" fmla="*/ 3594707 w 5511554"/>
              <a:gd name="connsiteY16" fmla="*/ 0 h 2912936"/>
              <a:gd name="connsiteX17" fmla="*/ 3947594 w 5511554"/>
              <a:gd name="connsiteY17" fmla="*/ 0 h 2912936"/>
              <a:gd name="connsiteX18" fmla="*/ 3829965 w 5511554"/>
              <a:gd name="connsiteY18" fmla="*/ 2897069 h 2912936"/>
              <a:gd name="connsiteX19" fmla="*/ 3477078 w 5511554"/>
              <a:gd name="connsiteY19" fmla="*/ 2897069 h 2912936"/>
              <a:gd name="connsiteX20" fmla="*/ 3210009 w 5511554"/>
              <a:gd name="connsiteY20" fmla="*/ 0 h 2912936"/>
              <a:gd name="connsiteX21" fmla="*/ 3562896 w 5511554"/>
              <a:gd name="connsiteY21" fmla="*/ 0 h 2912936"/>
              <a:gd name="connsiteX22" fmla="*/ 3445267 w 5511554"/>
              <a:gd name="connsiteY22" fmla="*/ 2897069 h 2912936"/>
              <a:gd name="connsiteX23" fmla="*/ 3092380 w 5511554"/>
              <a:gd name="connsiteY23" fmla="*/ 2897069 h 2912936"/>
              <a:gd name="connsiteX24" fmla="*/ 2822351 w 5511554"/>
              <a:gd name="connsiteY24" fmla="*/ 0 h 2912936"/>
              <a:gd name="connsiteX25" fmla="*/ 3175238 w 5511554"/>
              <a:gd name="connsiteY25" fmla="*/ 0 h 2912936"/>
              <a:gd name="connsiteX26" fmla="*/ 3057609 w 5511554"/>
              <a:gd name="connsiteY26" fmla="*/ 2897069 h 2912936"/>
              <a:gd name="connsiteX27" fmla="*/ 2704722 w 5511554"/>
              <a:gd name="connsiteY27" fmla="*/ 2897069 h 2912936"/>
              <a:gd name="connsiteX28" fmla="*/ 2446531 w 5511554"/>
              <a:gd name="connsiteY28" fmla="*/ 0 h 2912936"/>
              <a:gd name="connsiteX29" fmla="*/ 2799418 w 5511554"/>
              <a:gd name="connsiteY29" fmla="*/ 0 h 2912936"/>
              <a:gd name="connsiteX30" fmla="*/ 2681789 w 5511554"/>
              <a:gd name="connsiteY30" fmla="*/ 2897069 h 2912936"/>
              <a:gd name="connsiteX31" fmla="*/ 2328902 w 5511554"/>
              <a:gd name="connsiteY31" fmla="*/ 2897069 h 2912936"/>
              <a:gd name="connsiteX32" fmla="*/ 2058873 w 5511554"/>
              <a:gd name="connsiteY32" fmla="*/ 0 h 2912936"/>
              <a:gd name="connsiteX33" fmla="*/ 2411760 w 5511554"/>
              <a:gd name="connsiteY33" fmla="*/ 0 h 2912936"/>
              <a:gd name="connsiteX34" fmla="*/ 2294131 w 5511554"/>
              <a:gd name="connsiteY34" fmla="*/ 2897069 h 2912936"/>
              <a:gd name="connsiteX35" fmla="*/ 1941244 w 5511554"/>
              <a:gd name="connsiteY35" fmla="*/ 2897069 h 2912936"/>
              <a:gd name="connsiteX36" fmla="*/ 1671218 w 5511554"/>
              <a:gd name="connsiteY36" fmla="*/ 0 h 2912936"/>
              <a:gd name="connsiteX37" fmla="*/ 2024105 w 5511554"/>
              <a:gd name="connsiteY37" fmla="*/ 0 h 2912936"/>
              <a:gd name="connsiteX38" fmla="*/ 1906476 w 5511554"/>
              <a:gd name="connsiteY38" fmla="*/ 2897069 h 2912936"/>
              <a:gd name="connsiteX39" fmla="*/ 1553589 w 5511554"/>
              <a:gd name="connsiteY39" fmla="*/ 2897069 h 2912936"/>
              <a:gd name="connsiteX40" fmla="*/ 1286520 w 5511554"/>
              <a:gd name="connsiteY40" fmla="*/ 0 h 2912936"/>
              <a:gd name="connsiteX41" fmla="*/ 1639407 w 5511554"/>
              <a:gd name="connsiteY41" fmla="*/ 0 h 2912936"/>
              <a:gd name="connsiteX42" fmla="*/ 1521778 w 5511554"/>
              <a:gd name="connsiteY42" fmla="*/ 2897069 h 2912936"/>
              <a:gd name="connsiteX43" fmla="*/ 1168891 w 5511554"/>
              <a:gd name="connsiteY43" fmla="*/ 2897069 h 2912936"/>
              <a:gd name="connsiteX44" fmla="*/ 898862 w 5511554"/>
              <a:gd name="connsiteY44" fmla="*/ 0 h 2912936"/>
              <a:gd name="connsiteX45" fmla="*/ 1251749 w 5511554"/>
              <a:gd name="connsiteY45" fmla="*/ 0 h 2912936"/>
              <a:gd name="connsiteX46" fmla="*/ 1134121 w 5511554"/>
              <a:gd name="connsiteY46" fmla="*/ 2897069 h 2912936"/>
              <a:gd name="connsiteX47" fmla="*/ 781234 w 5511554"/>
              <a:gd name="connsiteY47" fmla="*/ 2897069 h 2912936"/>
              <a:gd name="connsiteX48" fmla="*/ 505287 w 5511554"/>
              <a:gd name="connsiteY48" fmla="*/ 0 h 2912936"/>
              <a:gd name="connsiteX49" fmla="*/ 858173 w 5511554"/>
              <a:gd name="connsiteY49" fmla="*/ 0 h 2912936"/>
              <a:gd name="connsiteX50" fmla="*/ 740544 w 5511554"/>
              <a:gd name="connsiteY50" fmla="*/ 2897069 h 2912936"/>
              <a:gd name="connsiteX51" fmla="*/ 387658 w 5511554"/>
              <a:gd name="connsiteY51" fmla="*/ 2897069 h 2912936"/>
              <a:gd name="connsiteX52" fmla="*/ 117629 w 5511554"/>
              <a:gd name="connsiteY52" fmla="*/ 0 h 2912936"/>
              <a:gd name="connsiteX53" fmla="*/ 470515 w 5511554"/>
              <a:gd name="connsiteY53" fmla="*/ 0 h 2912936"/>
              <a:gd name="connsiteX54" fmla="*/ 352886 w 5511554"/>
              <a:gd name="connsiteY54" fmla="*/ 2897069 h 2912936"/>
              <a:gd name="connsiteX55" fmla="*/ 0 w 5511554"/>
              <a:gd name="connsiteY55" fmla="*/ 2897069 h 291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511554" h="2912936">
                <a:moveTo>
                  <a:pt x="4765091" y="15867"/>
                </a:moveTo>
                <a:lnTo>
                  <a:pt x="5117978" y="15867"/>
                </a:lnTo>
                <a:lnTo>
                  <a:pt x="5000349" y="2912936"/>
                </a:lnTo>
                <a:lnTo>
                  <a:pt x="4647462" y="2912936"/>
                </a:lnTo>
                <a:close/>
                <a:moveTo>
                  <a:pt x="5158667" y="0"/>
                </a:moveTo>
                <a:lnTo>
                  <a:pt x="5511554" y="0"/>
                </a:lnTo>
                <a:lnTo>
                  <a:pt x="5393925" y="2897069"/>
                </a:lnTo>
                <a:lnTo>
                  <a:pt x="5041038" y="2897069"/>
                </a:lnTo>
                <a:close/>
                <a:moveTo>
                  <a:pt x="4380393" y="0"/>
                </a:moveTo>
                <a:lnTo>
                  <a:pt x="4733280" y="0"/>
                </a:lnTo>
                <a:lnTo>
                  <a:pt x="4615651" y="2897069"/>
                </a:lnTo>
                <a:lnTo>
                  <a:pt x="4262764" y="2897069"/>
                </a:lnTo>
                <a:close/>
                <a:moveTo>
                  <a:pt x="3985321" y="0"/>
                </a:moveTo>
                <a:lnTo>
                  <a:pt x="4338208" y="0"/>
                </a:lnTo>
                <a:lnTo>
                  <a:pt x="4220579" y="2897069"/>
                </a:lnTo>
                <a:lnTo>
                  <a:pt x="3867692" y="2897069"/>
                </a:lnTo>
                <a:close/>
                <a:moveTo>
                  <a:pt x="3594707" y="0"/>
                </a:moveTo>
                <a:lnTo>
                  <a:pt x="3947594" y="0"/>
                </a:lnTo>
                <a:lnTo>
                  <a:pt x="3829965" y="2897069"/>
                </a:lnTo>
                <a:lnTo>
                  <a:pt x="3477078" y="2897069"/>
                </a:lnTo>
                <a:close/>
                <a:moveTo>
                  <a:pt x="3210009" y="0"/>
                </a:moveTo>
                <a:lnTo>
                  <a:pt x="3562896" y="0"/>
                </a:lnTo>
                <a:lnTo>
                  <a:pt x="3445267" y="2897069"/>
                </a:lnTo>
                <a:lnTo>
                  <a:pt x="3092380" y="2897069"/>
                </a:lnTo>
                <a:close/>
                <a:moveTo>
                  <a:pt x="2822351" y="0"/>
                </a:moveTo>
                <a:lnTo>
                  <a:pt x="3175238" y="0"/>
                </a:lnTo>
                <a:lnTo>
                  <a:pt x="3057609" y="2897069"/>
                </a:lnTo>
                <a:lnTo>
                  <a:pt x="2704722" y="2897069"/>
                </a:lnTo>
                <a:close/>
                <a:moveTo>
                  <a:pt x="2446531" y="0"/>
                </a:moveTo>
                <a:lnTo>
                  <a:pt x="2799418" y="0"/>
                </a:lnTo>
                <a:lnTo>
                  <a:pt x="2681789" y="2897069"/>
                </a:lnTo>
                <a:lnTo>
                  <a:pt x="2328902" y="2897069"/>
                </a:lnTo>
                <a:close/>
                <a:moveTo>
                  <a:pt x="2058873" y="0"/>
                </a:moveTo>
                <a:lnTo>
                  <a:pt x="2411760" y="0"/>
                </a:lnTo>
                <a:lnTo>
                  <a:pt x="2294131" y="2897069"/>
                </a:lnTo>
                <a:lnTo>
                  <a:pt x="1941244" y="2897069"/>
                </a:lnTo>
                <a:close/>
                <a:moveTo>
                  <a:pt x="1671218" y="0"/>
                </a:moveTo>
                <a:lnTo>
                  <a:pt x="2024105" y="0"/>
                </a:lnTo>
                <a:lnTo>
                  <a:pt x="1906476" y="2897069"/>
                </a:lnTo>
                <a:lnTo>
                  <a:pt x="1553589" y="2897069"/>
                </a:lnTo>
                <a:close/>
                <a:moveTo>
                  <a:pt x="1286520" y="0"/>
                </a:moveTo>
                <a:lnTo>
                  <a:pt x="1639407" y="0"/>
                </a:lnTo>
                <a:lnTo>
                  <a:pt x="1521778" y="2897069"/>
                </a:lnTo>
                <a:lnTo>
                  <a:pt x="1168891" y="2897069"/>
                </a:lnTo>
                <a:close/>
                <a:moveTo>
                  <a:pt x="898862" y="0"/>
                </a:moveTo>
                <a:lnTo>
                  <a:pt x="1251749" y="0"/>
                </a:lnTo>
                <a:lnTo>
                  <a:pt x="1134121" y="2897069"/>
                </a:lnTo>
                <a:lnTo>
                  <a:pt x="781234" y="2897069"/>
                </a:lnTo>
                <a:close/>
                <a:moveTo>
                  <a:pt x="505287" y="0"/>
                </a:moveTo>
                <a:lnTo>
                  <a:pt x="858173" y="0"/>
                </a:lnTo>
                <a:lnTo>
                  <a:pt x="740544" y="2897069"/>
                </a:lnTo>
                <a:lnTo>
                  <a:pt x="387658" y="2897069"/>
                </a:lnTo>
                <a:close/>
                <a:moveTo>
                  <a:pt x="117629" y="0"/>
                </a:moveTo>
                <a:lnTo>
                  <a:pt x="470515" y="0"/>
                </a:lnTo>
                <a:lnTo>
                  <a:pt x="352886" y="2897069"/>
                </a:lnTo>
                <a:lnTo>
                  <a:pt x="0" y="2897069"/>
                </a:lnTo>
                <a:close/>
              </a:path>
            </a:pathLst>
          </a:cu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2F7CA71F-F748-493A-B790-FB2F135A0B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2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6295" y="1256553"/>
            <a:ext cx="121813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03</a:t>
            </a:r>
          </a:p>
        </p:txBody>
      </p:sp>
      <p:sp>
        <p:nvSpPr>
          <p:cNvPr id="4" name="Скругленный 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xmlns="" id="{D51024F0-9D24-278C-D9DB-39D994889EE0}"/>
              </a:ext>
            </a:extLst>
          </p:cNvPr>
          <p:cNvSpPr/>
          <p:nvPr/>
        </p:nvSpPr>
        <p:spPr>
          <a:xfrm>
            <a:off x="1955516" y="1256553"/>
            <a:ext cx="1600989" cy="273844"/>
          </a:xfrm>
          <a:prstGeom prst="roundRect">
            <a:avLst>
              <a:gd name="adj" fmla="val 50000"/>
            </a:avLst>
          </a:pr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харакетристика 04</a:t>
            </a:r>
          </a:p>
        </p:txBody>
      </p:sp>
      <p:sp>
        <p:nvSpPr>
          <p:cNvPr id="5" name="Скругленный 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xmlns="" id="{423D2437-C0F6-9708-77C8-032917A40141}"/>
              </a:ext>
            </a:extLst>
          </p:cNvPr>
          <p:cNvSpPr/>
          <p:nvPr/>
        </p:nvSpPr>
        <p:spPr>
          <a:xfrm>
            <a:off x="3666868" y="1256553"/>
            <a:ext cx="2503559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 </a:t>
            </a:r>
            <a:r>
              <a:rPr lang="x-none" sz="8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xmlns="" id="{21175DD6-94A0-75A6-331B-67372335298F}"/>
              </a:ext>
            </a:extLst>
          </p:cNvPr>
          <p:cNvSpPr/>
          <p:nvPr/>
        </p:nvSpPr>
        <p:spPr>
          <a:xfrm>
            <a:off x="6280790" y="1256553"/>
            <a:ext cx="20774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 </a:t>
            </a:r>
            <a:r>
              <a:rPr lang="x-none" sz="8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0F9D25A8-FC83-176F-1592-722175E65FB5}"/>
              </a:ext>
            </a:extLst>
          </p:cNvPr>
          <p:cNvSpPr/>
          <p:nvPr/>
        </p:nvSpPr>
        <p:spPr>
          <a:xfrm>
            <a:off x="626295" y="1632123"/>
            <a:ext cx="202848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</a:t>
            </a:r>
            <a:r>
              <a:rPr lang="x-none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 </a:t>
            </a:r>
            <a:r>
              <a:rPr lang="x-none" sz="8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>
            <a:hlinkClick r:id="rId6" action="ppaction://hlinksldjump"/>
            <a:extLst>
              <a:ext uri="{FF2B5EF4-FFF2-40B4-BE49-F238E27FC236}">
                <a16:creationId xmlns:a16="http://schemas.microsoft.com/office/drawing/2014/main" xmlns="" id="{DD96DA17-C3E8-B4A8-5FEE-D24D66394911}"/>
              </a:ext>
            </a:extLst>
          </p:cNvPr>
          <p:cNvSpPr/>
          <p:nvPr/>
        </p:nvSpPr>
        <p:spPr>
          <a:xfrm>
            <a:off x="2769373" y="1640046"/>
            <a:ext cx="1165813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>
            <a:hlinkClick r:id="rId7" action="ppaction://hlinksldjump"/>
            <a:extLst>
              <a:ext uri="{FF2B5EF4-FFF2-40B4-BE49-F238E27FC236}">
                <a16:creationId xmlns:a16="http://schemas.microsoft.com/office/drawing/2014/main" xmlns="" id="{D4234885-2CC9-FBA4-82F4-03F3F6FAF1A2}"/>
              </a:ext>
            </a:extLst>
          </p:cNvPr>
          <p:cNvSpPr/>
          <p:nvPr/>
        </p:nvSpPr>
        <p:spPr>
          <a:xfrm>
            <a:off x="4207920" y="1641204"/>
            <a:ext cx="172751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hlinkClick r:id="rId8" action="ppaction://hlinksldjump"/>
            <a:extLst>
              <a:ext uri="{FF2B5EF4-FFF2-40B4-BE49-F238E27FC236}">
                <a16:creationId xmlns:a16="http://schemas.microsoft.com/office/drawing/2014/main" xmlns="" id="{9E42F679-B67E-2B36-9053-A009E24085BE}"/>
              </a:ext>
            </a:extLst>
          </p:cNvPr>
          <p:cNvSpPr/>
          <p:nvPr/>
        </p:nvSpPr>
        <p:spPr>
          <a:xfrm>
            <a:off x="626294" y="2041899"/>
            <a:ext cx="202848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ниши 12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hlinkClick r:id="rId8" action="ppaction://hlinksldjump"/>
            <a:extLst>
              <a:ext uri="{FF2B5EF4-FFF2-40B4-BE49-F238E27FC236}">
                <a16:creationId xmlns:a16="http://schemas.microsoft.com/office/drawing/2014/main" xmlns="" id="{9E53BF86-1510-F8F5-9329-DC7C0BBD49F9}"/>
              </a:ext>
            </a:extLst>
          </p:cNvPr>
          <p:cNvSpPr/>
          <p:nvPr/>
        </p:nvSpPr>
        <p:spPr>
          <a:xfrm>
            <a:off x="2872317" y="2041899"/>
            <a:ext cx="2407094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hlinkClick r:id="rId9" action="ppaction://hlinksldjump"/>
            <a:extLst>
              <a:ext uri="{FF2B5EF4-FFF2-40B4-BE49-F238E27FC236}">
                <a16:creationId xmlns:a16="http://schemas.microsoft.com/office/drawing/2014/main" xmlns="" id="{30167278-D764-DCFC-2F5E-16D4076AD1D6}"/>
              </a:ext>
            </a:extLst>
          </p:cNvPr>
          <p:cNvSpPr/>
          <p:nvPr/>
        </p:nvSpPr>
        <p:spPr>
          <a:xfrm>
            <a:off x="5378856" y="2041899"/>
            <a:ext cx="181388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hlinkClick r:id="rId10" action="ppaction://hlinksldjump"/>
            <a:extLst>
              <a:ext uri="{FF2B5EF4-FFF2-40B4-BE49-F238E27FC236}">
                <a16:creationId xmlns:a16="http://schemas.microsoft.com/office/drawing/2014/main" xmlns="" id="{C5F7063F-CAAD-7F9A-7DB5-AB1DA07FCC1E}"/>
              </a:ext>
            </a:extLst>
          </p:cNvPr>
          <p:cNvSpPr/>
          <p:nvPr/>
        </p:nvSpPr>
        <p:spPr>
          <a:xfrm>
            <a:off x="7441747" y="2035483"/>
            <a:ext cx="1759404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остав рабочей группы 15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hlinkClick r:id="rId11" action="ppaction://hlinksldjump"/>
            <a:extLst>
              <a:ext uri="{FF2B5EF4-FFF2-40B4-BE49-F238E27FC236}">
                <a16:creationId xmlns:a16="http://schemas.microsoft.com/office/drawing/2014/main" xmlns="" id="{47CB25E6-C738-DA08-23FB-0FEDD7D0C73A}"/>
              </a:ext>
            </a:extLst>
          </p:cNvPr>
          <p:cNvSpPr/>
          <p:nvPr/>
        </p:nvSpPr>
        <p:spPr>
          <a:xfrm>
            <a:off x="639218" y="2446238"/>
            <a:ext cx="980605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hlinkClick r:id="rId12" action="ppaction://hlinksldjump"/>
            <a:extLst>
              <a:ext uri="{FF2B5EF4-FFF2-40B4-BE49-F238E27FC236}">
                <a16:creationId xmlns:a16="http://schemas.microsoft.com/office/drawing/2014/main" xmlns="" id="{795F0490-A705-4B6C-7CFA-B866052CC901}"/>
              </a:ext>
            </a:extLst>
          </p:cNvPr>
          <p:cNvSpPr/>
          <p:nvPr/>
        </p:nvSpPr>
        <p:spPr>
          <a:xfrm>
            <a:off x="6433457" y="1640046"/>
            <a:ext cx="2016579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района 11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5CED2FFE-BE20-C9FC-C4FE-C7A93E57A3E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B946CC3B-E7A5-5DAB-47AC-C99330C4DCF6}"/>
              </a:ext>
            </a:extLst>
          </p:cNvPr>
          <p:cNvSpPr txBox="1"/>
          <p:nvPr/>
        </p:nvSpPr>
        <p:spPr>
          <a:xfrm>
            <a:off x="639218" y="2960045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xmlns="" id="{82AD1CC4-F5F3-D50B-AD27-5325F86B9A2D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НАИМЕНОВАНИЕ ВАШЕЙ ОБЛАСТИ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7FD2F0FA-09C3-9ABB-A3C2-00048CBF7399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9FA224B-9BC2-5081-3E3B-A8535B72A299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x-none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E87ED6D-D28E-4BB9-BC59-B05D8DF4C4D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3A482F9B-95E8-4529-9D82-03F01D2828A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21540" y="3698709"/>
            <a:ext cx="4712563" cy="2668588"/>
          </a:xfrm>
          <a:prstGeom prst="rect">
            <a:avLst/>
          </a:prstGeom>
        </p:spPr>
      </p:pic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xmlns="" id="{917A6387-58F1-466F-8C78-9451A3C78563}"/>
              </a:ext>
            </a:extLst>
          </p:cNvPr>
          <p:cNvSpPr/>
          <p:nvPr/>
        </p:nvSpPr>
        <p:spPr>
          <a:xfrm>
            <a:off x="639218" y="3762886"/>
            <a:ext cx="4466198" cy="1105749"/>
          </a:xfrm>
          <a:custGeom>
            <a:avLst/>
            <a:gdLst>
              <a:gd name="connsiteX0" fmla="*/ 3604334 w 3604334"/>
              <a:gd name="connsiteY0" fmla="*/ 1233996 h 1233996"/>
              <a:gd name="connsiteX1" fmla="*/ 2681057 w 3604334"/>
              <a:gd name="connsiteY1" fmla="*/ 0 h 1233996"/>
              <a:gd name="connsiteX2" fmla="*/ 0 w 3604334"/>
              <a:gd name="connsiteY2" fmla="*/ 8877 h 1233996"/>
              <a:gd name="connsiteX3" fmla="*/ 0 w 3604334"/>
              <a:gd name="connsiteY3" fmla="*/ 17755 h 123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4334" h="1233996">
                <a:moveTo>
                  <a:pt x="3604334" y="1233996"/>
                </a:moveTo>
                <a:lnTo>
                  <a:pt x="2681057" y="0"/>
                </a:lnTo>
                <a:lnTo>
                  <a:pt x="0" y="8877"/>
                </a:lnTo>
                <a:lnTo>
                  <a:pt x="0" y="17755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xmlns="" id="{286BB41F-759F-4B0C-9BD2-040929D0B1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E7032BF-69B1-4456-90BA-CEECDB87DE7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37685" y="4167719"/>
            <a:ext cx="589908" cy="90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03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4807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xmlns="" id="{CE42141F-7D98-843D-EDCA-082C3B2A782D}"/>
              </a:ext>
            </a:extLst>
          </p:cNvPr>
          <p:cNvSpPr/>
          <p:nvPr/>
        </p:nvSpPr>
        <p:spPr>
          <a:xfrm>
            <a:off x="3522847" y="1401546"/>
            <a:ext cx="2154686" cy="2027453"/>
          </a:xfrm>
          <a:prstGeom prst="roundRect">
            <a:avLst>
              <a:gd name="adj" fmla="val 1211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1" name="Скругленный прямоугольник 70">
            <a:extLst>
              <a:ext uri="{FF2B5EF4-FFF2-40B4-BE49-F238E27FC236}">
                <a16:creationId xmlns:a16="http://schemas.microsoft.com/office/drawing/2014/main" xmlns="" id="{D510CA90-BCEA-DCF2-1BEF-005A50692AF5}"/>
              </a:ext>
            </a:extLst>
          </p:cNvPr>
          <p:cNvSpPr/>
          <p:nvPr/>
        </p:nvSpPr>
        <p:spPr>
          <a:xfrm>
            <a:off x="627016" y="1401546"/>
            <a:ext cx="2780405" cy="2027453"/>
          </a:xfrm>
          <a:prstGeom prst="roundRect">
            <a:avLst>
              <a:gd name="adj" fmla="val 11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1FEA1B35-77E4-A172-D1A3-AE89EA44D200}"/>
              </a:ext>
            </a:extLst>
          </p:cNvPr>
          <p:cNvSpPr/>
          <p:nvPr/>
        </p:nvSpPr>
        <p:spPr>
          <a:xfrm>
            <a:off x="5795703" y="1401546"/>
            <a:ext cx="3991893" cy="2027453"/>
          </a:xfrm>
          <a:prstGeom prst="roundRect">
            <a:avLst>
              <a:gd name="adj" fmla="val 11163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xmlns="" id="{02110037-3A58-CDB8-8B41-6D6ADB92766C}"/>
              </a:ext>
            </a:extLst>
          </p:cNvPr>
          <p:cNvSpPr/>
          <p:nvPr/>
        </p:nvSpPr>
        <p:spPr>
          <a:xfrm>
            <a:off x="2177876" y="3541703"/>
            <a:ext cx="2319363" cy="2027453"/>
          </a:xfrm>
          <a:prstGeom prst="roundRect">
            <a:avLst>
              <a:gd name="adj" fmla="val 1187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5" name="Скругленный прямоугольник 74">
            <a:extLst>
              <a:ext uri="{FF2B5EF4-FFF2-40B4-BE49-F238E27FC236}">
                <a16:creationId xmlns:a16="http://schemas.microsoft.com/office/drawing/2014/main" xmlns="" id="{7AF33646-60BD-565C-82E8-1721DFF34B21}"/>
              </a:ext>
            </a:extLst>
          </p:cNvPr>
          <p:cNvSpPr/>
          <p:nvPr/>
        </p:nvSpPr>
        <p:spPr>
          <a:xfrm>
            <a:off x="627016" y="3541702"/>
            <a:ext cx="1432688" cy="2027453"/>
          </a:xfrm>
          <a:prstGeom prst="roundRect">
            <a:avLst>
              <a:gd name="adj" fmla="val 1488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Скругленный прямоугольник 75">
            <a:extLst>
              <a:ext uri="{FF2B5EF4-FFF2-40B4-BE49-F238E27FC236}">
                <a16:creationId xmlns:a16="http://schemas.microsoft.com/office/drawing/2014/main" xmlns="" id="{A7518F92-BC1F-8F09-057D-3379ABC330B5}"/>
              </a:ext>
            </a:extLst>
          </p:cNvPr>
          <p:cNvSpPr/>
          <p:nvPr/>
        </p:nvSpPr>
        <p:spPr>
          <a:xfrm>
            <a:off x="4615409" y="3541701"/>
            <a:ext cx="1921439" cy="2027453"/>
          </a:xfrm>
          <a:prstGeom prst="roundRect">
            <a:avLst>
              <a:gd name="adj" fmla="val 1183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7" name="Скругленный прямоугольник 76">
            <a:extLst>
              <a:ext uri="{FF2B5EF4-FFF2-40B4-BE49-F238E27FC236}">
                <a16:creationId xmlns:a16="http://schemas.microsoft.com/office/drawing/2014/main" xmlns="" id="{2F86149C-6AAD-8DFE-9767-9DE085BAF799}"/>
              </a:ext>
            </a:extLst>
          </p:cNvPr>
          <p:cNvSpPr/>
          <p:nvPr/>
        </p:nvSpPr>
        <p:spPr>
          <a:xfrm>
            <a:off x="6655020" y="3541701"/>
            <a:ext cx="3132576" cy="2027453"/>
          </a:xfrm>
          <a:prstGeom prst="roundRect">
            <a:avLst>
              <a:gd name="adj" fmla="val 1175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0331F979-738B-01C4-AFA1-59731AB9D8AB}"/>
              </a:ext>
            </a:extLst>
          </p:cNvPr>
          <p:cNvSpPr txBox="1"/>
          <p:nvPr/>
        </p:nvSpPr>
        <p:spPr>
          <a:xfrm>
            <a:off x="833429" y="1795041"/>
            <a:ext cx="1647235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РАЗВИТЫЙ СЕКТОР ОБРАБАТЫВАЮЩЕЙ ПРОМЫШЛЕННОСТИ 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Индекс промышленного производства в среднем  составляет  102,7%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6EEE53E6-9FE9-C585-387D-DE93FBD4D4A8}"/>
              </a:ext>
            </a:extLst>
          </p:cNvPr>
          <p:cNvSpPr txBox="1"/>
          <p:nvPr/>
        </p:nvSpPr>
        <p:spPr>
          <a:xfrm>
            <a:off x="3707340" y="1741847"/>
            <a:ext cx="1785699" cy="1523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ГОРОДА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территории района проходит железная дорога «Москва-Курск-Воронеж» и автомобильная трасса «Курск-Борисоглебск»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EBE19CD4-5254-3EFD-22F9-39923BAB964A}"/>
              </a:ext>
            </a:extLst>
          </p:cNvPr>
          <p:cNvSpPr txBox="1"/>
          <p:nvPr/>
        </p:nvSpPr>
        <p:spPr>
          <a:xfrm>
            <a:off x="760835" y="4132647"/>
            <a:ext cx="111866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РАЗВИТЫЙ ПОТЕНЦИАЛ ПОЛЕЗНЫХ ИСКОПАЕМЫХ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164C09F4-F102-F31C-7FF3-D3B5C78C77BF}"/>
              </a:ext>
            </a:extLst>
          </p:cNvPr>
          <p:cNvSpPr txBox="1"/>
          <p:nvPr/>
        </p:nvSpPr>
        <p:spPr>
          <a:xfrm>
            <a:off x="2313735" y="4132647"/>
            <a:ext cx="192791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РАЗРАБОТАН И ДЕЙСТВУЕТ ТУРИСТИЧЕСКИЙ МАРШРУТ «Руда и люди»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0DB3605F-5D1F-38C2-F7AE-FD1D0A54328C}"/>
              </a:ext>
            </a:extLst>
          </p:cNvPr>
          <p:cNvSpPr txBox="1"/>
          <p:nvPr/>
        </p:nvSpPr>
        <p:spPr>
          <a:xfrm>
            <a:off x="4831639" y="3932960"/>
            <a:ext cx="1488980" cy="1523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РАЗВИТАЯ ИНЖЕНЕРНАЯ ИНФРАСТУКТУРА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осуществляется от центров питания 35-110 </a:t>
            </a:r>
            <a:r>
              <a:rPr lang="ru-RU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филиала ПАО «</a:t>
            </a:r>
            <a:r>
              <a:rPr lang="ru-RU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Россети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Центр»-Курскэнерго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6970BDB9-6572-B7E0-9276-A5A584F6DB98}"/>
              </a:ext>
            </a:extLst>
          </p:cNvPr>
          <p:cNvSpPr txBox="1"/>
          <p:nvPr/>
        </p:nvSpPr>
        <p:spPr>
          <a:xfrm>
            <a:off x="6027053" y="1966987"/>
            <a:ext cx="3577600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АГРАРНЫЙ ПОТЕНЦИАЛ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площадь сельхозугодий в районе составляет 104 тысячи гектаров, в том числе 90 тысяч гектаров пашни. На протяжении нескольких лет по валовому сбору зерновых и зернобобовых культур район входит в тройку лучших районов региона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A85F3027-8E92-FCDF-0FB4-B90608BF66B3}"/>
              </a:ext>
            </a:extLst>
          </p:cNvPr>
          <p:cNvSpPr txBox="1"/>
          <p:nvPr/>
        </p:nvSpPr>
        <p:spPr>
          <a:xfrm>
            <a:off x="6847775" y="3882055"/>
            <a:ext cx="148898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 </a:t>
            </a: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brownfield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Производство со сплошной заливкой">
            <a:extLst>
              <a:ext uri="{FF2B5EF4-FFF2-40B4-BE49-F238E27FC236}">
                <a16:creationId xmlns:a16="http://schemas.microsoft.com/office/drawing/2014/main" xmlns="" id="{A7171B6C-EB0E-44BD-864B-013B993BE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960630" y="1554054"/>
            <a:ext cx="317061" cy="317061"/>
          </a:xfrm>
          <a:prstGeom prst="rect">
            <a:avLst/>
          </a:prstGeom>
        </p:spPr>
      </p:pic>
      <p:pic>
        <p:nvPicPr>
          <p:cNvPr id="7" name="Рисунок 6" descr="Линейчатая диаграмма со сплошной заливкой">
            <a:extLst>
              <a:ext uri="{FF2B5EF4-FFF2-40B4-BE49-F238E27FC236}">
                <a16:creationId xmlns:a16="http://schemas.microsoft.com/office/drawing/2014/main" xmlns="" id="{29725ACB-265F-F2E5-C2BB-002238ACB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278984" y="3695923"/>
            <a:ext cx="361736" cy="361736"/>
          </a:xfrm>
          <a:prstGeom prst="rect">
            <a:avLst/>
          </a:prstGeom>
        </p:spPr>
      </p:pic>
      <p:pic>
        <p:nvPicPr>
          <p:cNvPr id="9" name="Рисунок 8" descr="Ракета со сплошной заливкой">
            <a:extLst>
              <a:ext uri="{FF2B5EF4-FFF2-40B4-BE49-F238E27FC236}">
                <a16:creationId xmlns:a16="http://schemas.microsoft.com/office/drawing/2014/main" xmlns="" id="{79C47C02-F045-DB00-ED8E-FA048A96B4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022194" y="3708143"/>
            <a:ext cx="342359" cy="342359"/>
          </a:xfrm>
          <a:prstGeom prst="rect">
            <a:avLst/>
          </a:prstGeom>
        </p:spPr>
      </p:pic>
      <p:pic>
        <p:nvPicPr>
          <p:cNvPr id="11" name="Рисунок 10" descr="Щит со сплошной заливкой">
            <a:extLst>
              <a:ext uri="{FF2B5EF4-FFF2-40B4-BE49-F238E27FC236}">
                <a16:creationId xmlns:a16="http://schemas.microsoft.com/office/drawing/2014/main" xmlns="" id="{5DC5C6A3-2CCA-4FE9-A47B-9DE0EEE633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992647" y="3676828"/>
            <a:ext cx="339434" cy="339434"/>
          </a:xfrm>
          <a:prstGeom prst="rect">
            <a:avLst/>
          </a:prstGeom>
        </p:spPr>
      </p:pic>
      <p:pic>
        <p:nvPicPr>
          <p:cNvPr id="14" name="Рисунок 13" descr="Русский Каседрал со сплошной заливкой">
            <a:extLst>
              <a:ext uri="{FF2B5EF4-FFF2-40B4-BE49-F238E27FC236}">
                <a16:creationId xmlns:a16="http://schemas.microsoft.com/office/drawing/2014/main" xmlns="" id="{5EB91455-B4B9-D3A9-27F3-0A6A54CDA3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612414" y="3651972"/>
            <a:ext cx="312963" cy="312963"/>
          </a:xfrm>
          <a:prstGeom prst="rect">
            <a:avLst/>
          </a:prstGeom>
        </p:spPr>
      </p:pic>
      <p:pic>
        <p:nvPicPr>
          <p:cNvPr id="16" name="Рисунок 15" descr="Город со сплошной заливкой">
            <a:extLst>
              <a:ext uri="{FF2B5EF4-FFF2-40B4-BE49-F238E27FC236}">
                <a16:creationId xmlns:a16="http://schemas.microsoft.com/office/drawing/2014/main" xmlns="" id="{02D9FF73-34F2-A437-9AB2-47EBACCA4C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242917" y="1522078"/>
            <a:ext cx="361736" cy="361736"/>
          </a:xfrm>
          <a:prstGeom prst="rect">
            <a:avLst/>
          </a:prstGeom>
        </p:spPr>
      </p:pic>
      <p:pic>
        <p:nvPicPr>
          <p:cNvPr id="24" name="Рисунок 23" descr="Указатель со сплошной заливкой">
            <a:extLst>
              <a:ext uri="{FF2B5EF4-FFF2-40B4-BE49-F238E27FC236}">
                <a16:creationId xmlns:a16="http://schemas.microsoft.com/office/drawing/2014/main" xmlns="" id="{9C749ECD-066C-5BEC-4B20-1B23A3233D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179806" y="1514323"/>
            <a:ext cx="366413" cy="3664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B517AAE-F63A-9A1A-05EC-284F77E9721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0556BE4-7B38-E742-01B1-E675C970A39E}"/>
              </a:ext>
            </a:extLst>
          </p:cNvPr>
          <p:cNvSpPr txBox="1"/>
          <p:nvPr/>
        </p:nvSpPr>
        <p:spPr>
          <a:xfrm>
            <a:off x="627016" y="550177"/>
            <a:ext cx="883576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58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Скругленный прямоугольник 71">
            <a:extLst>
              <a:ext uri="{FF2B5EF4-FFF2-40B4-BE49-F238E27FC236}">
                <a16:creationId xmlns:a16="http://schemas.microsoft.com/office/drawing/2014/main" xmlns="" id="{62C78977-E5BB-467F-82C3-60DF7C12B7DF}"/>
              </a:ext>
            </a:extLst>
          </p:cNvPr>
          <p:cNvSpPr/>
          <p:nvPr/>
        </p:nvSpPr>
        <p:spPr>
          <a:xfrm>
            <a:off x="5345273" y="1339175"/>
            <a:ext cx="4226941" cy="5268086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432688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1AE15D8A-DAB9-999D-A902-FEF6AB2B0D64}"/>
              </a:ext>
            </a:extLst>
          </p:cNvPr>
          <p:cNvSpPr/>
          <p:nvPr/>
        </p:nvSpPr>
        <p:spPr>
          <a:xfrm>
            <a:off x="6507313" y="1401547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9B0BA65-2835-9851-C50D-F3202D10DA63}"/>
              </a:ext>
            </a:extLst>
          </p:cNvPr>
          <p:cNvSpPr txBox="1"/>
          <p:nvPr/>
        </p:nvSpPr>
        <p:spPr>
          <a:xfrm>
            <a:off x="673153" y="3550270"/>
            <a:ext cx="30397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 в МО</a:t>
            </a:r>
            <a:endParaRPr lang="x-non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xmlns="" id="{D3737662-712F-43A6-B42F-5468576969AD}"/>
              </a:ext>
            </a:extLst>
          </p:cNvPr>
          <p:cNvGrpSpPr/>
          <p:nvPr/>
        </p:nvGrpSpPr>
        <p:grpSpPr>
          <a:xfrm>
            <a:off x="2736641" y="2485241"/>
            <a:ext cx="2437906" cy="945414"/>
            <a:chOff x="198588" y="5665614"/>
            <a:chExt cx="2437906" cy="945414"/>
          </a:xfrm>
        </p:grpSpPr>
        <p:sp>
          <p:nvSpPr>
            <p:cNvPr id="6" name="Скругленный прямоугольник 5">
              <a:extLst>
                <a:ext uri="{FF2B5EF4-FFF2-40B4-BE49-F238E27FC236}">
                  <a16:creationId xmlns:a16="http://schemas.microsoft.com/office/drawing/2014/main" xmlns="" id="{9B83FABD-A56B-D9B1-C69E-50C46E0F43F7}"/>
                </a:ext>
              </a:extLst>
            </p:cNvPr>
            <p:cNvSpPr/>
            <p:nvPr/>
          </p:nvSpPr>
          <p:spPr>
            <a:xfrm>
              <a:off x="198588" y="5665614"/>
              <a:ext cx="2437906" cy="945414"/>
            </a:xfrm>
            <a:prstGeom prst="roundRect">
              <a:avLst>
                <a:gd name="adj" fmla="val 24466"/>
              </a:avLst>
            </a:prstGeom>
            <a:noFill/>
            <a:ln>
              <a:solidFill>
                <a:srgbClr val="4756A0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7C70D425-0601-D87C-F822-B98F9FAA1682}"/>
                </a:ext>
              </a:extLst>
            </p:cNvPr>
            <p:cNvSpPr txBox="1"/>
            <p:nvPr/>
          </p:nvSpPr>
          <p:spPr>
            <a:xfrm>
              <a:off x="397882" y="5813735"/>
              <a:ext cx="30794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6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9,1 </a:t>
              </a:r>
              <a:endPara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2EC1A494-C31C-4490-24D4-612143D1D8DD}"/>
                </a:ext>
              </a:extLst>
            </p:cNvPr>
            <p:cNvSpPr txBox="1"/>
            <p:nvPr/>
          </p:nvSpPr>
          <p:spPr>
            <a:xfrm>
              <a:off x="761132" y="5881801"/>
              <a:ext cx="677813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 чел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74E6BDDD-6D8F-8017-99BE-9D45AAA1328E}"/>
                </a:ext>
              </a:extLst>
            </p:cNvPr>
            <p:cNvSpPr txBox="1"/>
            <p:nvPr/>
          </p:nvSpPr>
          <p:spPr>
            <a:xfrm>
              <a:off x="383425" y="6188164"/>
              <a:ext cx="1754205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численность населения, 2024 г. </a:t>
              </a:r>
            </a:p>
          </p:txBody>
        </p:sp>
        <p:pic>
          <p:nvPicPr>
            <p:cNvPr id="34" name="Рисунок 33" descr="Пользователь со сплошной заливкой">
              <a:extLst>
                <a:ext uri="{FF2B5EF4-FFF2-40B4-BE49-F238E27FC236}">
                  <a16:creationId xmlns:a16="http://schemas.microsoft.com/office/drawing/2014/main" xmlns="" id="{C86C1983-C8BD-89C3-7A05-138B029CF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152673" y="5760196"/>
              <a:ext cx="360000" cy="360000"/>
            </a:xfrm>
            <a:prstGeom prst="rect">
              <a:avLst/>
            </a:prstGeom>
          </p:spPr>
        </p:pic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79CD451B-D66E-47F2-BA08-3CD120732AD0}"/>
              </a:ext>
            </a:extLst>
          </p:cNvPr>
          <p:cNvGrpSpPr/>
          <p:nvPr/>
        </p:nvGrpSpPr>
        <p:grpSpPr>
          <a:xfrm>
            <a:off x="186118" y="2492151"/>
            <a:ext cx="2438758" cy="945414"/>
            <a:chOff x="2634612" y="4027960"/>
            <a:chExt cx="2438758" cy="945414"/>
          </a:xfrm>
        </p:grpSpPr>
        <p:sp>
          <p:nvSpPr>
            <p:cNvPr id="35" name="Скругленный прямоугольник 34">
              <a:extLst>
                <a:ext uri="{FF2B5EF4-FFF2-40B4-BE49-F238E27FC236}">
                  <a16:creationId xmlns:a16="http://schemas.microsoft.com/office/drawing/2014/main" xmlns="" id="{8AE7E09C-A74B-B0E9-CF94-B37DDF9C5558}"/>
                </a:ext>
              </a:extLst>
            </p:cNvPr>
            <p:cNvSpPr/>
            <p:nvPr/>
          </p:nvSpPr>
          <p:spPr>
            <a:xfrm>
              <a:off x="2634612" y="4027960"/>
              <a:ext cx="2438758" cy="945414"/>
            </a:xfrm>
            <a:prstGeom prst="roundRect">
              <a:avLst>
                <a:gd name="adj" fmla="val 24466"/>
              </a:avLst>
            </a:prstGeom>
            <a:noFill/>
            <a:ln>
              <a:solidFill>
                <a:srgbClr val="4756A0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13BEBE82-3ABE-EE06-2DC9-23A64698E759}"/>
                </a:ext>
              </a:extLst>
            </p:cNvPr>
            <p:cNvSpPr txBox="1"/>
            <p:nvPr/>
          </p:nvSpPr>
          <p:spPr>
            <a:xfrm>
              <a:off x="2809751" y="4159036"/>
              <a:ext cx="34910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4,8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8156ADA9-D124-7FB2-5ADB-A4BD1C324852}"/>
                </a:ext>
              </a:extLst>
            </p:cNvPr>
            <p:cNvSpPr txBox="1"/>
            <p:nvPr/>
          </p:nvSpPr>
          <p:spPr>
            <a:xfrm>
              <a:off x="3183695" y="4217396"/>
              <a:ext cx="677813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 чел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F5B9663A-7C88-1310-3046-2C62DC47060A}"/>
                </a:ext>
              </a:extLst>
            </p:cNvPr>
            <p:cNvSpPr txBox="1"/>
            <p:nvPr/>
          </p:nvSpPr>
          <p:spPr>
            <a:xfrm>
              <a:off x="2801774" y="4536096"/>
              <a:ext cx="1465994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трудоспособное население, 2024 г.</a:t>
              </a:r>
            </a:p>
          </p:txBody>
        </p:sp>
        <p:pic>
          <p:nvPicPr>
            <p:cNvPr id="39" name="Рисунок 38" descr="Пользователь со сплошной заливкой">
              <a:extLst>
                <a:ext uri="{FF2B5EF4-FFF2-40B4-BE49-F238E27FC236}">
                  <a16:creationId xmlns:a16="http://schemas.microsoft.com/office/drawing/2014/main" xmlns="" id="{C08BC730-626D-6D1C-654C-F4EA6ADE8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597043" y="4106968"/>
              <a:ext cx="360000" cy="360000"/>
            </a:xfrm>
            <a:prstGeom prst="rect">
              <a:avLst/>
            </a:prstGeom>
          </p:spPr>
        </p:pic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DA5A4D3C-E096-2C1F-BAEE-7A9DAFDEF1AE}"/>
              </a:ext>
            </a:extLst>
          </p:cNvPr>
          <p:cNvSpPr txBox="1"/>
          <p:nvPr/>
        </p:nvSpPr>
        <p:spPr>
          <a:xfrm>
            <a:off x="2452254" y="1684766"/>
            <a:ext cx="31710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га </a:t>
            </a: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xmlns="" id="{029752E9-D0CC-4371-B5C4-0F42372408A6}"/>
              </a:ext>
            </a:extLst>
          </p:cNvPr>
          <p:cNvGrpSpPr/>
          <p:nvPr/>
        </p:nvGrpSpPr>
        <p:grpSpPr>
          <a:xfrm>
            <a:off x="1532434" y="1435091"/>
            <a:ext cx="2440243" cy="945414"/>
            <a:chOff x="761186" y="1401546"/>
            <a:chExt cx="2440243" cy="945414"/>
          </a:xfrm>
        </p:grpSpPr>
        <p:sp>
          <p:nvSpPr>
            <p:cNvPr id="15" name="Скругленный прямоугольник 14">
              <a:extLst>
                <a:ext uri="{FF2B5EF4-FFF2-40B4-BE49-F238E27FC236}">
                  <a16:creationId xmlns:a16="http://schemas.microsoft.com/office/drawing/2014/main" xmlns="" id="{3FE3C0CF-5D95-1AEE-3887-AD805852FE1B}"/>
                </a:ext>
              </a:extLst>
            </p:cNvPr>
            <p:cNvSpPr/>
            <p:nvPr/>
          </p:nvSpPr>
          <p:spPr>
            <a:xfrm>
              <a:off x="761186" y="1401546"/>
              <a:ext cx="2440243" cy="945414"/>
            </a:xfrm>
            <a:prstGeom prst="roundRect">
              <a:avLst>
                <a:gd name="adj" fmla="val 24466"/>
              </a:avLst>
            </a:prstGeom>
            <a:noFill/>
            <a:ln>
              <a:solidFill>
                <a:srgbClr val="4756A0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ED35A42D-3D27-DFA6-AB8B-DEE9DE40A08C}"/>
                </a:ext>
              </a:extLst>
            </p:cNvPr>
            <p:cNvSpPr txBox="1"/>
            <p:nvPr/>
          </p:nvSpPr>
          <p:spPr>
            <a:xfrm>
              <a:off x="961065" y="1585890"/>
              <a:ext cx="86205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126 536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FA94615B-DCE9-714A-3CA3-7B2922C855BA}"/>
                </a:ext>
              </a:extLst>
            </p:cNvPr>
            <p:cNvSpPr txBox="1"/>
            <p:nvPr/>
          </p:nvSpPr>
          <p:spPr>
            <a:xfrm>
              <a:off x="967670" y="1916845"/>
              <a:ext cx="1524379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площадь </a:t>
              </a:r>
            </a:p>
            <a:p>
              <a:r>
                <a:rPr lang="ru-RU" sz="1100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Щигровского района</a:t>
              </a:r>
            </a:p>
          </p:txBody>
        </p:sp>
        <p:pic>
          <p:nvPicPr>
            <p:cNvPr id="70" name="Рисунок 69" descr="Переместить со сплошной заливкой">
              <a:extLst>
                <a:ext uri="{FF2B5EF4-FFF2-40B4-BE49-F238E27FC236}">
                  <a16:creationId xmlns:a16="http://schemas.microsoft.com/office/drawing/2014/main" xmlns="" id="{895D5543-0D78-4216-5A52-61BAC118C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2715271" y="1482133"/>
              <a:ext cx="360000" cy="360000"/>
            </a:xfrm>
            <a:prstGeom prst="rect">
              <a:avLst/>
            </a:prstGeom>
          </p:spPr>
        </p:pic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8DB2A8B5-932C-6F5C-9F50-499F12240835}"/>
              </a:ext>
            </a:extLst>
          </p:cNvPr>
          <p:cNvSpPr txBox="1"/>
          <p:nvPr/>
        </p:nvSpPr>
        <p:spPr>
          <a:xfrm>
            <a:off x="844883" y="4237380"/>
            <a:ext cx="109143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Курск ➝ Воронеж ➝ Москва ➝ Саратов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9B17874-7392-F85E-5379-718FAA06C17E}"/>
              </a:ext>
            </a:extLst>
          </p:cNvPr>
          <p:cNvSpPr txBox="1"/>
          <p:nvPr/>
        </p:nvSpPr>
        <p:spPr>
          <a:xfrm>
            <a:off x="7227885" y="6386904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38Н-531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BAA6CB0-4167-9541-B67B-0E95357E6A5F}"/>
              </a:ext>
            </a:extLst>
          </p:cNvPr>
          <p:cNvSpPr txBox="1"/>
          <p:nvPr/>
        </p:nvSpPr>
        <p:spPr>
          <a:xfrm>
            <a:off x="8354938" y="6154035"/>
            <a:ext cx="1324968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Железная дорога</a:t>
            </a: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1857E405-1D1B-8CAF-3F86-69B823918678}"/>
              </a:ext>
            </a:extLst>
          </p:cNvPr>
          <p:cNvCxnSpPr>
            <a:cxnSpLocks/>
          </p:cNvCxnSpPr>
          <p:nvPr/>
        </p:nvCxnSpPr>
        <p:spPr>
          <a:xfrm>
            <a:off x="6858426" y="6439841"/>
            <a:ext cx="244642" cy="0"/>
          </a:xfrm>
          <a:prstGeom prst="line">
            <a:avLst/>
          </a:prstGeom>
          <a:ln w="12700">
            <a:solidFill>
              <a:srgbClr val="4756A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xmlns="" id="{96907F74-87A4-9F3C-1200-21D129AEF31A}"/>
              </a:ext>
            </a:extLst>
          </p:cNvPr>
          <p:cNvCxnSpPr>
            <a:cxnSpLocks/>
          </p:cNvCxnSpPr>
          <p:nvPr/>
        </p:nvCxnSpPr>
        <p:spPr>
          <a:xfrm>
            <a:off x="8000316" y="6213605"/>
            <a:ext cx="244642" cy="0"/>
          </a:xfrm>
          <a:prstGeom prst="line">
            <a:avLst/>
          </a:prstGeom>
          <a:ln w="12700" cmpd="sng">
            <a:solidFill>
              <a:srgbClr val="4756A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B6A496C-B21E-5E62-E8B7-7BB436EC32DB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DB829ED-5AD9-E391-3DCA-96E4C7799FF6}"/>
              </a:ext>
            </a:extLst>
          </p:cNvPr>
          <p:cNvSpPr txBox="1"/>
          <p:nvPr/>
        </p:nvSpPr>
        <p:spPr>
          <a:xfrm>
            <a:off x="627016" y="550177"/>
            <a:ext cx="47307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7" name="Рисунок 116" descr="Поезд со сплошной заливкой">
            <a:extLst>
              <a:ext uri="{FF2B5EF4-FFF2-40B4-BE49-F238E27FC236}">
                <a16:creationId xmlns:a16="http://schemas.microsoft.com/office/drawing/2014/main" xmlns="" id="{DC0D6008-1AE5-419C-8777-AE3B7E9C20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559153" y="6004930"/>
            <a:ext cx="282980" cy="282980"/>
          </a:xfrm>
          <a:prstGeom prst="rect">
            <a:avLst/>
          </a:prstGeom>
        </p:spPr>
      </p:pic>
      <p:sp>
        <p:nvSpPr>
          <p:cNvPr id="119" name="TextBox 118">
            <a:extLst>
              <a:ext uri="{FF2B5EF4-FFF2-40B4-BE49-F238E27FC236}">
                <a16:creationId xmlns:a16="http://schemas.microsoft.com/office/drawing/2014/main" xmlns="" id="{C8C56EAC-4851-468A-BAF2-605C8EAC5376}"/>
              </a:ext>
            </a:extLst>
          </p:cNvPr>
          <p:cNvSpPr txBox="1"/>
          <p:nvPr/>
        </p:nvSpPr>
        <p:spPr>
          <a:xfrm>
            <a:off x="5933199" y="6130934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ЖД станция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A42BE202-30A1-42C0-BB30-E458BB1FFA95}"/>
              </a:ext>
            </a:extLst>
          </p:cNvPr>
          <p:cNvGrpSpPr/>
          <p:nvPr/>
        </p:nvGrpSpPr>
        <p:grpSpPr>
          <a:xfrm>
            <a:off x="875248" y="3940151"/>
            <a:ext cx="2443748" cy="826214"/>
            <a:chOff x="619735" y="3531701"/>
            <a:chExt cx="2443748" cy="945414"/>
          </a:xfrm>
        </p:grpSpPr>
        <p:sp>
          <p:nvSpPr>
            <p:cNvPr id="23" name="Скругленный прямоугольник 22">
              <a:extLst>
                <a:ext uri="{FF2B5EF4-FFF2-40B4-BE49-F238E27FC236}">
                  <a16:creationId xmlns:a16="http://schemas.microsoft.com/office/drawing/2014/main" xmlns="" id="{334DEC60-4596-7546-82CF-16EB7993E4E7}"/>
                </a:ext>
              </a:extLst>
            </p:cNvPr>
            <p:cNvSpPr/>
            <p:nvPr/>
          </p:nvSpPr>
          <p:spPr>
            <a:xfrm>
              <a:off x="619735" y="3531701"/>
              <a:ext cx="2443748" cy="945414"/>
            </a:xfrm>
            <a:prstGeom prst="roundRect">
              <a:avLst>
                <a:gd name="adj" fmla="val 24466"/>
              </a:avLst>
            </a:prstGeom>
            <a:solidFill>
              <a:srgbClr val="4756A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xmlns="" id="{56CC1780-CD47-4CC9-B4CB-CE15289FCA09}"/>
                </a:ext>
              </a:extLst>
            </p:cNvPr>
            <p:cNvGrpSpPr/>
            <p:nvPr/>
          </p:nvGrpSpPr>
          <p:grpSpPr>
            <a:xfrm>
              <a:off x="762605" y="3653623"/>
              <a:ext cx="2039574" cy="474400"/>
              <a:chOff x="716320" y="3645015"/>
              <a:chExt cx="2039574" cy="474400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896E86D3-C60C-F8B4-9BCE-E384B0CF5CF1}"/>
                  </a:ext>
                </a:extLst>
              </p:cNvPr>
              <p:cNvSpPr txBox="1"/>
              <p:nvPr/>
            </p:nvSpPr>
            <p:spPr>
              <a:xfrm>
                <a:off x="1033706" y="3670973"/>
                <a:ext cx="1541223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1200" b="1" spc="-3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Ж\д транспорт</a:t>
                </a:r>
              </a:p>
            </p:txBody>
          </p:sp>
          <p:pic>
            <p:nvPicPr>
              <p:cNvPr id="129" name="Рисунок 128" descr="Поезд со сплошной заливкой">
                <a:extLst>
                  <a:ext uri="{FF2B5EF4-FFF2-40B4-BE49-F238E27FC236}">
                    <a16:creationId xmlns:a16="http://schemas.microsoft.com/office/drawing/2014/main" xmlns="" id="{DBB75239-0E0A-4DED-A291-407CCAA9C0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/>
              </a:stretch>
            </p:blipFill>
            <p:spPr>
              <a:xfrm>
                <a:off x="716320" y="3645015"/>
                <a:ext cx="282980" cy="282980"/>
              </a:xfrm>
              <a:prstGeom prst="rect">
                <a:avLst/>
              </a:prstGeom>
            </p:spPr>
          </p:pic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xmlns="" id="{BD8A03FD-B6D9-4C52-9E46-E4863FE322AC}"/>
                  </a:ext>
                </a:extLst>
              </p:cNvPr>
              <p:cNvSpPr txBox="1"/>
              <p:nvPr/>
            </p:nvSpPr>
            <p:spPr>
              <a:xfrm>
                <a:off x="775076" y="3996152"/>
                <a:ext cx="1980818" cy="1232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7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Воронеж➝ </a:t>
                </a:r>
                <a:r>
                  <a:rPr lang="ru-RU" sz="7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Касторное</a:t>
                </a:r>
                <a:r>
                  <a:rPr lang="ru-RU" sz="7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➝ Щигры ➝ Курск</a:t>
                </a:r>
              </a:p>
            </p:txBody>
          </p:sp>
        </p:grp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0F7716E0-33E1-47CC-F22F-F3F1AB99120C}"/>
              </a:ext>
            </a:extLst>
          </p:cNvPr>
          <p:cNvSpPr txBox="1"/>
          <p:nvPr/>
        </p:nvSpPr>
        <p:spPr>
          <a:xfrm>
            <a:off x="809129" y="4715280"/>
            <a:ext cx="114304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автотранспорт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8DB2A8B5-932C-6F5C-9F50-499F12240835}"/>
              </a:ext>
            </a:extLst>
          </p:cNvPr>
          <p:cNvSpPr txBox="1"/>
          <p:nvPr/>
        </p:nvSpPr>
        <p:spPr>
          <a:xfrm>
            <a:off x="809128" y="5223110"/>
            <a:ext cx="109143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Курск ➝ Воронеж ➝ Москва ➝ Саратов</a:t>
            </a:r>
          </a:p>
        </p:txBody>
      </p:sp>
      <p:grpSp>
        <p:nvGrpSpPr>
          <p:cNvPr id="63" name="Группа 62">
            <a:extLst>
              <a:ext uri="{FF2B5EF4-FFF2-40B4-BE49-F238E27FC236}">
                <a16:creationId xmlns:a16="http://schemas.microsoft.com/office/drawing/2014/main" xmlns="" id="{A57DBAC9-AAA9-46F5-A326-EDDB9D204BF4}"/>
              </a:ext>
            </a:extLst>
          </p:cNvPr>
          <p:cNvGrpSpPr/>
          <p:nvPr/>
        </p:nvGrpSpPr>
        <p:grpSpPr>
          <a:xfrm>
            <a:off x="881090" y="4972954"/>
            <a:ext cx="2437906" cy="1334542"/>
            <a:chOff x="3239049" y="4443767"/>
            <a:chExt cx="2595985" cy="1103389"/>
          </a:xfrm>
        </p:grpSpPr>
        <p:sp>
          <p:nvSpPr>
            <p:cNvPr id="65" name="Скругленный прямоугольник 64">
              <a:extLst>
                <a:ext uri="{FF2B5EF4-FFF2-40B4-BE49-F238E27FC236}">
                  <a16:creationId xmlns:a16="http://schemas.microsoft.com/office/drawing/2014/main" xmlns="" id="{33E0C760-153D-86CB-4F6E-EB7A99B9E374}"/>
                </a:ext>
              </a:extLst>
            </p:cNvPr>
            <p:cNvSpPr/>
            <p:nvPr/>
          </p:nvSpPr>
          <p:spPr>
            <a:xfrm>
              <a:off x="3239049" y="4443767"/>
              <a:ext cx="2586800" cy="1103389"/>
            </a:xfrm>
            <a:prstGeom prst="roundRect">
              <a:avLst>
                <a:gd name="adj" fmla="val 15037"/>
              </a:avLst>
            </a:prstGeom>
            <a:solidFill>
              <a:srgbClr val="4756A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F03E8347-34B6-89F2-E98E-7F490ADEFA8C}"/>
                </a:ext>
              </a:extLst>
            </p:cNvPr>
            <p:cNvSpPr txBox="1"/>
            <p:nvPr/>
          </p:nvSpPr>
          <p:spPr>
            <a:xfrm>
              <a:off x="3375832" y="4876714"/>
              <a:ext cx="1349527" cy="89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38К-016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A842B4E2-002D-4EC9-91F1-1FDBA9AE5497}"/>
                </a:ext>
              </a:extLst>
            </p:cNvPr>
            <p:cNvSpPr txBox="1"/>
            <p:nvPr/>
          </p:nvSpPr>
          <p:spPr>
            <a:xfrm>
              <a:off x="3797460" y="4486763"/>
              <a:ext cx="20375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200" b="1" spc="-3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Автомобильные </a:t>
              </a:r>
            </a:p>
            <a:p>
              <a:r>
                <a:rPr lang="ru-RU" sz="1200" b="1" spc="-3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дороги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84C74DFD-6257-461B-B85C-6C249DD010A9}"/>
                </a:ext>
              </a:extLst>
            </p:cNvPr>
            <p:cNvSpPr txBox="1"/>
            <p:nvPr/>
          </p:nvSpPr>
          <p:spPr>
            <a:xfrm>
              <a:off x="3375987" y="4947679"/>
              <a:ext cx="1980818" cy="89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Курск➝ </a:t>
              </a:r>
              <a:r>
                <a:rPr lang="ru-RU" sz="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Касторное</a:t>
              </a:r>
              <a:endPara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EA74CA68-08E8-4DEC-BD2F-254C4FC2856D}"/>
                </a:ext>
              </a:extLst>
            </p:cNvPr>
            <p:cNvSpPr txBox="1"/>
            <p:nvPr/>
          </p:nvSpPr>
          <p:spPr>
            <a:xfrm>
              <a:off x="3377320" y="5068482"/>
              <a:ext cx="1349527" cy="125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38К-033 </a:t>
              </a:r>
            </a:p>
          </p:txBody>
        </p:sp>
        <p:pic>
          <p:nvPicPr>
            <p:cNvPr id="71" name="Рисунок 70" descr="Дорога со сплошной заливкой">
              <a:extLst>
                <a:ext uri="{FF2B5EF4-FFF2-40B4-BE49-F238E27FC236}">
                  <a16:creationId xmlns:a16="http://schemas.microsoft.com/office/drawing/2014/main" xmlns="" id="{71405442-FDF9-4290-AAED-63B5F433F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3384221" y="4512888"/>
              <a:ext cx="360000" cy="360000"/>
            </a:xfrm>
            <a:prstGeom prst="rect">
              <a:avLst/>
            </a:prstGeom>
          </p:spPr>
        </p:pic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xmlns="" id="{85E3FB65-401E-44D8-9EE7-791314F9BEDA}"/>
                </a:ext>
              </a:extLst>
            </p:cNvPr>
            <p:cNvSpPr txBox="1"/>
            <p:nvPr/>
          </p:nvSpPr>
          <p:spPr>
            <a:xfrm>
              <a:off x="3377474" y="5151072"/>
              <a:ext cx="1980818" cy="125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Тим➝ Щигры  </a:t>
              </a:r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85E3FB65-401E-44D8-9EE7-791314F9BEDA}"/>
              </a:ext>
            </a:extLst>
          </p:cNvPr>
          <p:cNvSpPr txBox="1"/>
          <p:nvPr/>
        </p:nvSpPr>
        <p:spPr>
          <a:xfrm>
            <a:off x="1022076" y="5981796"/>
            <a:ext cx="186019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Щигры ➝Никольский ➝ Рождественское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59B17874-7392-F85E-5379-718FAA06C17E}"/>
              </a:ext>
            </a:extLst>
          </p:cNvPr>
          <p:cNvSpPr txBox="1"/>
          <p:nvPr/>
        </p:nvSpPr>
        <p:spPr>
          <a:xfrm>
            <a:off x="7227885" y="5922478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38К-016</a:t>
            </a:r>
          </a:p>
        </p:txBody>
      </p:sp>
      <p:cxnSp>
        <p:nvCxnSpPr>
          <p:cNvPr id="83" name="Прямая соединительная линия 82">
            <a:extLst>
              <a:ext uri="{FF2B5EF4-FFF2-40B4-BE49-F238E27FC236}">
                <a16:creationId xmlns:a16="http://schemas.microsoft.com/office/drawing/2014/main" xmlns="" id="{1857E405-1D1B-8CAF-3F86-69B823918678}"/>
              </a:ext>
            </a:extLst>
          </p:cNvPr>
          <p:cNvCxnSpPr>
            <a:cxnSpLocks/>
          </p:cNvCxnSpPr>
          <p:nvPr/>
        </p:nvCxnSpPr>
        <p:spPr>
          <a:xfrm>
            <a:off x="6858426" y="5975415"/>
            <a:ext cx="24464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59B17874-7392-F85E-5379-718FAA06C17E}"/>
              </a:ext>
            </a:extLst>
          </p:cNvPr>
          <p:cNvSpPr txBox="1"/>
          <p:nvPr/>
        </p:nvSpPr>
        <p:spPr>
          <a:xfrm>
            <a:off x="7228894" y="6154959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38К-033</a:t>
            </a:r>
          </a:p>
        </p:txBody>
      </p:sp>
      <p:cxnSp>
        <p:nvCxnSpPr>
          <p:cNvPr id="85" name="Прямая соединительная линия 84">
            <a:extLst>
              <a:ext uri="{FF2B5EF4-FFF2-40B4-BE49-F238E27FC236}">
                <a16:creationId xmlns:a16="http://schemas.microsoft.com/office/drawing/2014/main" xmlns="" id="{1857E405-1D1B-8CAF-3F86-69B823918678}"/>
              </a:ext>
            </a:extLst>
          </p:cNvPr>
          <p:cNvCxnSpPr>
            <a:cxnSpLocks/>
          </p:cNvCxnSpPr>
          <p:nvPr/>
        </p:nvCxnSpPr>
        <p:spPr>
          <a:xfrm>
            <a:off x="6859435" y="6207896"/>
            <a:ext cx="244642" cy="0"/>
          </a:xfrm>
          <a:prstGeom prst="line">
            <a:avLst/>
          </a:prstGeom>
          <a:ln w="12700">
            <a:solidFill>
              <a:srgbClr val="4756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BD8A03FD-B6D9-4C52-9E46-E4863FE322AC}"/>
              </a:ext>
            </a:extLst>
          </p:cNvPr>
          <p:cNvSpPr txBox="1"/>
          <p:nvPr/>
        </p:nvSpPr>
        <p:spPr>
          <a:xfrm>
            <a:off x="1069296" y="4509733"/>
            <a:ext cx="1980818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Охочевка</a:t>
            </a:r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➝ Колпны</a:t>
            </a:r>
          </a:p>
        </p:txBody>
      </p:sp>
      <p:pic>
        <p:nvPicPr>
          <p:cNvPr id="80" name="Рисунок 79">
            <a:extLst>
              <a:ext uri="{FF2B5EF4-FFF2-40B4-BE49-F238E27FC236}">
                <a16:creationId xmlns:a16="http://schemas.microsoft.com/office/drawing/2014/main" xmlns="" id="{06AA0150-795A-4AC5-856D-E96208B55BE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716"/>
          <a:stretch>
            <a:fillRect/>
          </a:stretch>
        </p:blipFill>
        <p:spPr>
          <a:xfrm>
            <a:off x="5346407" y="1333829"/>
            <a:ext cx="4232288" cy="4383691"/>
          </a:xfrm>
          <a:custGeom>
            <a:avLst/>
            <a:gdLst>
              <a:gd name="connsiteX0" fmla="*/ 298400 w 4232288"/>
              <a:gd name="connsiteY0" fmla="*/ 0 h 4383691"/>
              <a:gd name="connsiteX1" fmla="*/ 3950899 w 4232288"/>
              <a:gd name="connsiteY1" fmla="*/ 0 h 4383691"/>
              <a:gd name="connsiteX2" fmla="*/ 4226882 w 4232288"/>
              <a:gd name="connsiteY2" fmla="*/ 182934 h 4383691"/>
              <a:gd name="connsiteX3" fmla="*/ 4232288 w 4232288"/>
              <a:gd name="connsiteY3" fmla="*/ 200349 h 4383691"/>
              <a:gd name="connsiteX4" fmla="*/ 4232288 w 4232288"/>
              <a:gd name="connsiteY4" fmla="*/ 4383691 h 4383691"/>
              <a:gd name="connsiteX5" fmla="*/ 0 w 4232288"/>
              <a:gd name="connsiteY5" fmla="*/ 4383691 h 4383691"/>
              <a:gd name="connsiteX6" fmla="*/ 0 w 4232288"/>
              <a:gd name="connsiteY6" fmla="*/ 288401 h 4383691"/>
              <a:gd name="connsiteX7" fmla="*/ 4965 w 4232288"/>
              <a:gd name="connsiteY7" fmla="*/ 239157 h 4383691"/>
              <a:gd name="connsiteX8" fmla="*/ 298400 w 4232288"/>
              <a:gd name="connsiteY8" fmla="*/ 0 h 4383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32288" h="4383691">
                <a:moveTo>
                  <a:pt x="298400" y="0"/>
                </a:moveTo>
                <a:lnTo>
                  <a:pt x="3950899" y="0"/>
                </a:lnTo>
                <a:cubicBezTo>
                  <a:pt x="4074965" y="0"/>
                  <a:pt x="4181412" y="75431"/>
                  <a:pt x="4226882" y="182934"/>
                </a:cubicBezTo>
                <a:lnTo>
                  <a:pt x="4232288" y="200349"/>
                </a:lnTo>
                <a:lnTo>
                  <a:pt x="4232288" y="4383691"/>
                </a:lnTo>
                <a:lnTo>
                  <a:pt x="0" y="4383691"/>
                </a:lnTo>
                <a:lnTo>
                  <a:pt x="0" y="288401"/>
                </a:lnTo>
                <a:lnTo>
                  <a:pt x="4965" y="239157"/>
                </a:lnTo>
                <a:cubicBezTo>
                  <a:pt x="32894" y="102670"/>
                  <a:pt x="153657" y="0"/>
                  <a:pt x="298400" y="0"/>
                </a:cubicBezTo>
                <a:close/>
              </a:path>
            </a:pathLst>
          </a:custGeom>
        </p:spPr>
      </p:pic>
      <p:sp>
        <p:nvSpPr>
          <p:cNvPr id="81" name="Скругленный прямоугольник 82">
            <a:extLst>
              <a:ext uri="{FF2B5EF4-FFF2-40B4-BE49-F238E27FC236}">
                <a16:creationId xmlns:a16="http://schemas.microsoft.com/office/drawing/2014/main" xmlns="" id="{503ABAD1-0392-46E0-8E42-0A2A6BB2C54D}"/>
              </a:ext>
            </a:extLst>
          </p:cNvPr>
          <p:cNvSpPr/>
          <p:nvPr/>
        </p:nvSpPr>
        <p:spPr>
          <a:xfrm>
            <a:off x="7411472" y="3387481"/>
            <a:ext cx="292865" cy="30481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algn="ctr"/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олилиния: фигура 25">
            <a:extLst>
              <a:ext uri="{FF2B5EF4-FFF2-40B4-BE49-F238E27FC236}">
                <a16:creationId xmlns:a16="http://schemas.microsoft.com/office/drawing/2014/main" xmlns="" id="{F9A724AF-873D-450E-9EBD-C34D0549F56B}"/>
              </a:ext>
            </a:extLst>
          </p:cNvPr>
          <p:cNvSpPr/>
          <p:nvPr/>
        </p:nvSpPr>
        <p:spPr>
          <a:xfrm>
            <a:off x="6091238" y="3731419"/>
            <a:ext cx="1769268" cy="654844"/>
          </a:xfrm>
          <a:custGeom>
            <a:avLst/>
            <a:gdLst>
              <a:gd name="connsiteX0" fmla="*/ 0 w 1769268"/>
              <a:gd name="connsiteY0" fmla="*/ 654844 h 654844"/>
              <a:gd name="connsiteX1" fmla="*/ 83343 w 1769268"/>
              <a:gd name="connsiteY1" fmla="*/ 628650 h 654844"/>
              <a:gd name="connsiteX2" fmla="*/ 80962 w 1769268"/>
              <a:gd name="connsiteY2" fmla="*/ 504825 h 654844"/>
              <a:gd name="connsiteX3" fmla="*/ 185737 w 1769268"/>
              <a:gd name="connsiteY3" fmla="*/ 416719 h 654844"/>
              <a:gd name="connsiteX4" fmla="*/ 264318 w 1769268"/>
              <a:gd name="connsiteY4" fmla="*/ 404812 h 654844"/>
              <a:gd name="connsiteX5" fmla="*/ 359568 w 1769268"/>
              <a:gd name="connsiteY5" fmla="*/ 397669 h 654844"/>
              <a:gd name="connsiteX6" fmla="*/ 404812 w 1769268"/>
              <a:gd name="connsiteY6" fmla="*/ 354806 h 654844"/>
              <a:gd name="connsiteX7" fmla="*/ 438150 w 1769268"/>
              <a:gd name="connsiteY7" fmla="*/ 323850 h 654844"/>
              <a:gd name="connsiteX8" fmla="*/ 435768 w 1769268"/>
              <a:gd name="connsiteY8" fmla="*/ 280987 h 654844"/>
              <a:gd name="connsiteX9" fmla="*/ 497681 w 1769268"/>
              <a:gd name="connsiteY9" fmla="*/ 254794 h 654844"/>
              <a:gd name="connsiteX10" fmla="*/ 540543 w 1769268"/>
              <a:gd name="connsiteY10" fmla="*/ 223837 h 654844"/>
              <a:gd name="connsiteX11" fmla="*/ 569118 w 1769268"/>
              <a:gd name="connsiteY11" fmla="*/ 202406 h 654844"/>
              <a:gd name="connsiteX12" fmla="*/ 588168 w 1769268"/>
              <a:gd name="connsiteY12" fmla="*/ 180975 h 654844"/>
              <a:gd name="connsiteX13" fmla="*/ 609600 w 1769268"/>
              <a:gd name="connsiteY13" fmla="*/ 157162 h 654844"/>
              <a:gd name="connsiteX14" fmla="*/ 638175 w 1769268"/>
              <a:gd name="connsiteY14" fmla="*/ 130969 h 654844"/>
              <a:gd name="connsiteX15" fmla="*/ 659606 w 1769268"/>
              <a:gd name="connsiteY15" fmla="*/ 116681 h 654844"/>
              <a:gd name="connsiteX16" fmla="*/ 757237 w 1769268"/>
              <a:gd name="connsiteY16" fmla="*/ 133350 h 654844"/>
              <a:gd name="connsiteX17" fmla="*/ 857250 w 1769268"/>
              <a:gd name="connsiteY17" fmla="*/ 140494 h 654844"/>
              <a:gd name="connsiteX18" fmla="*/ 904875 w 1769268"/>
              <a:gd name="connsiteY18" fmla="*/ 140494 h 654844"/>
              <a:gd name="connsiteX19" fmla="*/ 945356 w 1769268"/>
              <a:gd name="connsiteY19" fmla="*/ 119062 h 654844"/>
              <a:gd name="connsiteX20" fmla="*/ 1021556 w 1769268"/>
              <a:gd name="connsiteY20" fmla="*/ 90487 h 654844"/>
              <a:gd name="connsiteX21" fmla="*/ 1128712 w 1769268"/>
              <a:gd name="connsiteY21" fmla="*/ 50006 h 654844"/>
              <a:gd name="connsiteX22" fmla="*/ 1238250 w 1769268"/>
              <a:gd name="connsiteY22" fmla="*/ 14287 h 654844"/>
              <a:gd name="connsiteX23" fmla="*/ 1283493 w 1769268"/>
              <a:gd name="connsiteY23" fmla="*/ 0 h 654844"/>
              <a:gd name="connsiteX24" fmla="*/ 1316831 w 1769268"/>
              <a:gd name="connsiteY24" fmla="*/ 2381 h 654844"/>
              <a:gd name="connsiteX25" fmla="*/ 1385887 w 1769268"/>
              <a:gd name="connsiteY25" fmla="*/ 19050 h 654844"/>
              <a:gd name="connsiteX26" fmla="*/ 1428750 w 1769268"/>
              <a:gd name="connsiteY26" fmla="*/ 54769 h 654844"/>
              <a:gd name="connsiteX27" fmla="*/ 1478756 w 1769268"/>
              <a:gd name="connsiteY27" fmla="*/ 83344 h 654844"/>
              <a:gd name="connsiteX28" fmla="*/ 1519237 w 1769268"/>
              <a:gd name="connsiteY28" fmla="*/ 111919 h 654844"/>
              <a:gd name="connsiteX29" fmla="*/ 1538287 w 1769268"/>
              <a:gd name="connsiteY29" fmla="*/ 126206 h 654844"/>
              <a:gd name="connsiteX30" fmla="*/ 1578768 w 1769268"/>
              <a:gd name="connsiteY30" fmla="*/ 130969 h 654844"/>
              <a:gd name="connsiteX31" fmla="*/ 1638300 w 1769268"/>
              <a:gd name="connsiteY31" fmla="*/ 119062 h 654844"/>
              <a:gd name="connsiteX32" fmla="*/ 1664493 w 1769268"/>
              <a:gd name="connsiteY32" fmla="*/ 119062 h 654844"/>
              <a:gd name="connsiteX33" fmla="*/ 1704975 w 1769268"/>
              <a:gd name="connsiteY33" fmla="*/ 123825 h 654844"/>
              <a:gd name="connsiteX34" fmla="*/ 1769268 w 1769268"/>
              <a:gd name="connsiteY34" fmla="*/ 138112 h 65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769268" h="654844">
                <a:moveTo>
                  <a:pt x="0" y="654844"/>
                </a:moveTo>
                <a:lnTo>
                  <a:pt x="83343" y="628650"/>
                </a:lnTo>
                <a:cubicBezTo>
                  <a:pt x="82549" y="587375"/>
                  <a:pt x="81756" y="546100"/>
                  <a:pt x="80962" y="504825"/>
                </a:cubicBezTo>
                <a:lnTo>
                  <a:pt x="185737" y="416719"/>
                </a:lnTo>
                <a:lnTo>
                  <a:pt x="264318" y="404812"/>
                </a:lnTo>
                <a:lnTo>
                  <a:pt x="359568" y="397669"/>
                </a:lnTo>
                <a:lnTo>
                  <a:pt x="404812" y="354806"/>
                </a:lnTo>
                <a:lnTo>
                  <a:pt x="438150" y="323850"/>
                </a:lnTo>
                <a:lnTo>
                  <a:pt x="435768" y="280987"/>
                </a:lnTo>
                <a:lnTo>
                  <a:pt x="497681" y="254794"/>
                </a:lnTo>
                <a:lnTo>
                  <a:pt x="540543" y="223837"/>
                </a:lnTo>
                <a:lnTo>
                  <a:pt x="569118" y="202406"/>
                </a:lnTo>
                <a:lnTo>
                  <a:pt x="588168" y="180975"/>
                </a:lnTo>
                <a:lnTo>
                  <a:pt x="609600" y="157162"/>
                </a:lnTo>
                <a:lnTo>
                  <a:pt x="638175" y="130969"/>
                </a:lnTo>
                <a:lnTo>
                  <a:pt x="659606" y="116681"/>
                </a:lnTo>
                <a:lnTo>
                  <a:pt x="757237" y="133350"/>
                </a:lnTo>
                <a:lnTo>
                  <a:pt x="857250" y="140494"/>
                </a:lnTo>
                <a:lnTo>
                  <a:pt x="904875" y="140494"/>
                </a:lnTo>
                <a:lnTo>
                  <a:pt x="945356" y="119062"/>
                </a:lnTo>
                <a:lnTo>
                  <a:pt x="1021556" y="90487"/>
                </a:lnTo>
                <a:lnTo>
                  <a:pt x="1128712" y="50006"/>
                </a:lnTo>
                <a:lnTo>
                  <a:pt x="1238250" y="14287"/>
                </a:lnTo>
                <a:lnTo>
                  <a:pt x="1283493" y="0"/>
                </a:lnTo>
                <a:lnTo>
                  <a:pt x="1316831" y="2381"/>
                </a:lnTo>
                <a:lnTo>
                  <a:pt x="1385887" y="19050"/>
                </a:lnTo>
                <a:lnTo>
                  <a:pt x="1428750" y="54769"/>
                </a:lnTo>
                <a:lnTo>
                  <a:pt x="1478756" y="83344"/>
                </a:lnTo>
                <a:lnTo>
                  <a:pt x="1519237" y="111919"/>
                </a:lnTo>
                <a:lnTo>
                  <a:pt x="1538287" y="126206"/>
                </a:lnTo>
                <a:lnTo>
                  <a:pt x="1578768" y="130969"/>
                </a:lnTo>
                <a:lnTo>
                  <a:pt x="1638300" y="119062"/>
                </a:lnTo>
                <a:lnTo>
                  <a:pt x="1664493" y="119062"/>
                </a:lnTo>
                <a:lnTo>
                  <a:pt x="1704975" y="123825"/>
                </a:lnTo>
                <a:lnTo>
                  <a:pt x="1769268" y="13811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xmlns="" id="{78BE692D-3411-447A-A110-C53581CB68A7}"/>
              </a:ext>
            </a:extLst>
          </p:cNvPr>
          <p:cNvSpPr/>
          <p:nvPr/>
        </p:nvSpPr>
        <p:spPr>
          <a:xfrm>
            <a:off x="8793956" y="3986213"/>
            <a:ext cx="633413" cy="71437"/>
          </a:xfrm>
          <a:custGeom>
            <a:avLst/>
            <a:gdLst>
              <a:gd name="connsiteX0" fmla="*/ 0 w 633413"/>
              <a:gd name="connsiteY0" fmla="*/ 0 h 71437"/>
              <a:gd name="connsiteX1" fmla="*/ 116682 w 633413"/>
              <a:gd name="connsiteY1" fmla="*/ 0 h 71437"/>
              <a:gd name="connsiteX2" fmla="*/ 178594 w 633413"/>
              <a:gd name="connsiteY2" fmla="*/ 0 h 71437"/>
              <a:gd name="connsiteX3" fmla="*/ 233363 w 633413"/>
              <a:gd name="connsiteY3" fmla="*/ 26193 h 71437"/>
              <a:gd name="connsiteX4" fmla="*/ 273844 w 633413"/>
              <a:gd name="connsiteY4" fmla="*/ 50006 h 71437"/>
              <a:gd name="connsiteX5" fmla="*/ 304800 w 633413"/>
              <a:gd name="connsiteY5" fmla="*/ 61912 h 71437"/>
              <a:gd name="connsiteX6" fmla="*/ 376238 w 633413"/>
              <a:gd name="connsiteY6" fmla="*/ 71437 h 71437"/>
              <a:gd name="connsiteX7" fmla="*/ 478632 w 633413"/>
              <a:gd name="connsiteY7" fmla="*/ 71437 h 71437"/>
              <a:gd name="connsiteX8" fmla="*/ 516732 w 633413"/>
              <a:gd name="connsiteY8" fmla="*/ 69056 h 71437"/>
              <a:gd name="connsiteX9" fmla="*/ 633413 w 633413"/>
              <a:gd name="connsiteY9" fmla="*/ 2381 h 71437"/>
              <a:gd name="connsiteX10" fmla="*/ 621507 w 633413"/>
              <a:gd name="connsiteY10" fmla="*/ 14287 h 7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413" h="71437">
                <a:moveTo>
                  <a:pt x="0" y="0"/>
                </a:moveTo>
                <a:lnTo>
                  <a:pt x="116682" y="0"/>
                </a:lnTo>
                <a:lnTo>
                  <a:pt x="178594" y="0"/>
                </a:lnTo>
                <a:lnTo>
                  <a:pt x="233363" y="26193"/>
                </a:lnTo>
                <a:lnTo>
                  <a:pt x="273844" y="50006"/>
                </a:lnTo>
                <a:lnTo>
                  <a:pt x="304800" y="61912"/>
                </a:lnTo>
                <a:lnTo>
                  <a:pt x="376238" y="71437"/>
                </a:lnTo>
                <a:lnTo>
                  <a:pt x="478632" y="71437"/>
                </a:lnTo>
                <a:lnTo>
                  <a:pt x="516732" y="69056"/>
                </a:lnTo>
                <a:lnTo>
                  <a:pt x="633413" y="2381"/>
                </a:lnTo>
                <a:lnTo>
                  <a:pt x="621507" y="1428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xmlns="" id="{2A2A2A5D-FD0D-48C4-A2AF-C3F2CDFB123C}"/>
              </a:ext>
            </a:extLst>
          </p:cNvPr>
          <p:cNvSpPr/>
          <p:nvPr/>
        </p:nvSpPr>
        <p:spPr>
          <a:xfrm>
            <a:off x="8382000" y="4079875"/>
            <a:ext cx="708025" cy="476250"/>
          </a:xfrm>
          <a:custGeom>
            <a:avLst/>
            <a:gdLst>
              <a:gd name="connsiteX0" fmla="*/ 708025 w 708025"/>
              <a:gd name="connsiteY0" fmla="*/ 476250 h 476250"/>
              <a:gd name="connsiteX1" fmla="*/ 657225 w 708025"/>
              <a:gd name="connsiteY1" fmla="*/ 390525 h 476250"/>
              <a:gd name="connsiteX2" fmla="*/ 612775 w 708025"/>
              <a:gd name="connsiteY2" fmla="*/ 339725 h 476250"/>
              <a:gd name="connsiteX3" fmla="*/ 527050 w 708025"/>
              <a:gd name="connsiteY3" fmla="*/ 301625 h 476250"/>
              <a:gd name="connsiteX4" fmla="*/ 434975 w 708025"/>
              <a:gd name="connsiteY4" fmla="*/ 241300 h 476250"/>
              <a:gd name="connsiteX5" fmla="*/ 384175 w 708025"/>
              <a:gd name="connsiteY5" fmla="*/ 184150 h 476250"/>
              <a:gd name="connsiteX6" fmla="*/ 361950 w 708025"/>
              <a:gd name="connsiteY6" fmla="*/ 142875 h 476250"/>
              <a:gd name="connsiteX7" fmla="*/ 311150 w 708025"/>
              <a:gd name="connsiteY7" fmla="*/ 123825 h 476250"/>
              <a:gd name="connsiteX8" fmla="*/ 254000 w 708025"/>
              <a:gd name="connsiteY8" fmla="*/ 104775 h 476250"/>
              <a:gd name="connsiteX9" fmla="*/ 161925 w 708025"/>
              <a:gd name="connsiteY9" fmla="*/ 92075 h 476250"/>
              <a:gd name="connsiteX10" fmla="*/ 120650 w 708025"/>
              <a:gd name="connsiteY10" fmla="*/ 73025 h 476250"/>
              <a:gd name="connsiteX11" fmla="*/ 0 w 708025"/>
              <a:gd name="connsiteY11" fmla="*/ 0 h 476250"/>
              <a:gd name="connsiteX12" fmla="*/ 12700 w 708025"/>
              <a:gd name="connsiteY12" fmla="*/ 0 h 47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8025" h="476250">
                <a:moveTo>
                  <a:pt x="708025" y="476250"/>
                </a:moveTo>
                <a:lnTo>
                  <a:pt x="657225" y="390525"/>
                </a:lnTo>
                <a:lnTo>
                  <a:pt x="612775" y="339725"/>
                </a:lnTo>
                <a:lnTo>
                  <a:pt x="527050" y="301625"/>
                </a:lnTo>
                <a:lnTo>
                  <a:pt x="434975" y="241300"/>
                </a:lnTo>
                <a:lnTo>
                  <a:pt x="384175" y="184150"/>
                </a:lnTo>
                <a:lnTo>
                  <a:pt x="361950" y="142875"/>
                </a:lnTo>
                <a:lnTo>
                  <a:pt x="311150" y="123825"/>
                </a:lnTo>
                <a:lnTo>
                  <a:pt x="254000" y="104775"/>
                </a:lnTo>
                <a:lnTo>
                  <a:pt x="161925" y="92075"/>
                </a:lnTo>
                <a:lnTo>
                  <a:pt x="120650" y="73025"/>
                </a:lnTo>
                <a:lnTo>
                  <a:pt x="0" y="0"/>
                </a:lnTo>
                <a:lnTo>
                  <a:pt x="12700" y="0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xmlns="" id="{B6D9BAE6-5400-408D-BADE-6E085B12BCDF}"/>
              </a:ext>
            </a:extLst>
          </p:cNvPr>
          <p:cNvSpPr/>
          <p:nvPr/>
        </p:nvSpPr>
        <p:spPr>
          <a:xfrm>
            <a:off x="8096250" y="3565525"/>
            <a:ext cx="117475" cy="203200"/>
          </a:xfrm>
          <a:custGeom>
            <a:avLst/>
            <a:gdLst>
              <a:gd name="connsiteX0" fmla="*/ 117475 w 117475"/>
              <a:gd name="connsiteY0" fmla="*/ 203200 h 203200"/>
              <a:gd name="connsiteX1" fmla="*/ 107950 w 117475"/>
              <a:gd name="connsiteY1" fmla="*/ 130175 h 203200"/>
              <a:gd name="connsiteX2" fmla="*/ 38100 w 117475"/>
              <a:gd name="connsiteY2" fmla="*/ 60325 h 203200"/>
              <a:gd name="connsiteX3" fmla="*/ 0 w 117475"/>
              <a:gd name="connsiteY3" fmla="*/ 47625 h 203200"/>
              <a:gd name="connsiteX4" fmla="*/ 25400 w 117475"/>
              <a:gd name="connsiteY4" fmla="*/ 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75" h="203200">
                <a:moveTo>
                  <a:pt x="117475" y="203200"/>
                </a:moveTo>
                <a:lnTo>
                  <a:pt x="107950" y="130175"/>
                </a:lnTo>
                <a:lnTo>
                  <a:pt x="38100" y="60325"/>
                </a:lnTo>
                <a:lnTo>
                  <a:pt x="0" y="47625"/>
                </a:lnTo>
                <a:lnTo>
                  <a:pt x="25400" y="0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: фигура 32">
            <a:extLst>
              <a:ext uri="{FF2B5EF4-FFF2-40B4-BE49-F238E27FC236}">
                <a16:creationId xmlns:a16="http://schemas.microsoft.com/office/drawing/2014/main" xmlns="" id="{4E7BF9A4-9EAA-4813-B96A-34031D0C15CD}"/>
              </a:ext>
            </a:extLst>
          </p:cNvPr>
          <p:cNvSpPr/>
          <p:nvPr/>
        </p:nvSpPr>
        <p:spPr>
          <a:xfrm>
            <a:off x="8121650" y="2203450"/>
            <a:ext cx="498475" cy="1260475"/>
          </a:xfrm>
          <a:custGeom>
            <a:avLst/>
            <a:gdLst>
              <a:gd name="connsiteX0" fmla="*/ 47625 w 498475"/>
              <a:gd name="connsiteY0" fmla="*/ 1260475 h 1260475"/>
              <a:gd name="connsiteX1" fmla="*/ 31750 w 498475"/>
              <a:gd name="connsiteY1" fmla="*/ 1165225 h 1260475"/>
              <a:gd name="connsiteX2" fmla="*/ 3175 w 498475"/>
              <a:gd name="connsiteY2" fmla="*/ 1111250 h 1260475"/>
              <a:gd name="connsiteX3" fmla="*/ 0 w 498475"/>
              <a:gd name="connsiteY3" fmla="*/ 1057275 h 1260475"/>
              <a:gd name="connsiteX4" fmla="*/ 41275 w 498475"/>
              <a:gd name="connsiteY4" fmla="*/ 977900 h 1260475"/>
              <a:gd name="connsiteX5" fmla="*/ 117475 w 498475"/>
              <a:gd name="connsiteY5" fmla="*/ 885825 h 1260475"/>
              <a:gd name="connsiteX6" fmla="*/ 158750 w 498475"/>
              <a:gd name="connsiteY6" fmla="*/ 844550 h 1260475"/>
              <a:gd name="connsiteX7" fmla="*/ 219075 w 498475"/>
              <a:gd name="connsiteY7" fmla="*/ 574675 h 1260475"/>
              <a:gd name="connsiteX8" fmla="*/ 219075 w 498475"/>
              <a:gd name="connsiteY8" fmla="*/ 530225 h 1260475"/>
              <a:gd name="connsiteX9" fmla="*/ 330200 w 498475"/>
              <a:gd name="connsiteY9" fmla="*/ 412750 h 1260475"/>
              <a:gd name="connsiteX10" fmla="*/ 368300 w 498475"/>
              <a:gd name="connsiteY10" fmla="*/ 254000 h 1260475"/>
              <a:gd name="connsiteX11" fmla="*/ 406400 w 498475"/>
              <a:gd name="connsiteY11" fmla="*/ 254000 h 1260475"/>
              <a:gd name="connsiteX12" fmla="*/ 434975 w 498475"/>
              <a:gd name="connsiteY12" fmla="*/ 241300 h 1260475"/>
              <a:gd name="connsiteX13" fmla="*/ 460375 w 498475"/>
              <a:gd name="connsiteY13" fmla="*/ 234950 h 1260475"/>
              <a:gd name="connsiteX14" fmla="*/ 498475 w 498475"/>
              <a:gd name="connsiteY14" fmla="*/ 196850 h 1260475"/>
              <a:gd name="connsiteX15" fmla="*/ 450850 w 498475"/>
              <a:gd name="connsiteY15" fmla="*/ 133350 h 1260475"/>
              <a:gd name="connsiteX16" fmla="*/ 422275 w 498475"/>
              <a:gd name="connsiteY16" fmla="*/ 0 h 1260475"/>
              <a:gd name="connsiteX17" fmla="*/ 422275 w 498475"/>
              <a:gd name="connsiteY17" fmla="*/ 0 h 126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98475" h="1260475">
                <a:moveTo>
                  <a:pt x="47625" y="1260475"/>
                </a:moveTo>
                <a:lnTo>
                  <a:pt x="31750" y="1165225"/>
                </a:lnTo>
                <a:lnTo>
                  <a:pt x="3175" y="1111250"/>
                </a:lnTo>
                <a:lnTo>
                  <a:pt x="0" y="1057275"/>
                </a:lnTo>
                <a:lnTo>
                  <a:pt x="41275" y="977900"/>
                </a:lnTo>
                <a:lnTo>
                  <a:pt x="117475" y="885825"/>
                </a:lnTo>
                <a:lnTo>
                  <a:pt x="158750" y="844550"/>
                </a:lnTo>
                <a:lnTo>
                  <a:pt x="219075" y="574675"/>
                </a:lnTo>
                <a:lnTo>
                  <a:pt x="219075" y="530225"/>
                </a:lnTo>
                <a:lnTo>
                  <a:pt x="330200" y="412750"/>
                </a:lnTo>
                <a:lnTo>
                  <a:pt x="368300" y="254000"/>
                </a:lnTo>
                <a:lnTo>
                  <a:pt x="406400" y="254000"/>
                </a:lnTo>
                <a:lnTo>
                  <a:pt x="434975" y="241300"/>
                </a:lnTo>
                <a:lnTo>
                  <a:pt x="460375" y="234950"/>
                </a:lnTo>
                <a:lnTo>
                  <a:pt x="498475" y="196850"/>
                </a:lnTo>
                <a:lnTo>
                  <a:pt x="450850" y="133350"/>
                </a:lnTo>
                <a:lnTo>
                  <a:pt x="422275" y="0"/>
                </a:lnTo>
                <a:lnTo>
                  <a:pt x="422275" y="0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: фигура 39">
            <a:extLst>
              <a:ext uri="{FF2B5EF4-FFF2-40B4-BE49-F238E27FC236}">
                <a16:creationId xmlns:a16="http://schemas.microsoft.com/office/drawing/2014/main" xmlns="" id="{9328FD04-D2A0-4CB2-8652-2CA858E84D12}"/>
              </a:ext>
            </a:extLst>
          </p:cNvPr>
          <p:cNvSpPr/>
          <p:nvPr/>
        </p:nvSpPr>
        <p:spPr>
          <a:xfrm>
            <a:off x="6129338" y="3705225"/>
            <a:ext cx="1766887" cy="638175"/>
          </a:xfrm>
          <a:custGeom>
            <a:avLst/>
            <a:gdLst>
              <a:gd name="connsiteX0" fmla="*/ 1766887 w 1766887"/>
              <a:gd name="connsiteY0" fmla="*/ 142875 h 638175"/>
              <a:gd name="connsiteX1" fmla="*/ 1666875 w 1766887"/>
              <a:gd name="connsiteY1" fmla="*/ 128588 h 638175"/>
              <a:gd name="connsiteX2" fmla="*/ 1557337 w 1766887"/>
              <a:gd name="connsiteY2" fmla="*/ 114300 h 638175"/>
              <a:gd name="connsiteX3" fmla="*/ 1519237 w 1766887"/>
              <a:gd name="connsiteY3" fmla="*/ 114300 h 638175"/>
              <a:gd name="connsiteX4" fmla="*/ 1471612 w 1766887"/>
              <a:gd name="connsiteY4" fmla="*/ 100013 h 638175"/>
              <a:gd name="connsiteX5" fmla="*/ 1471612 w 1766887"/>
              <a:gd name="connsiteY5" fmla="*/ 100013 h 638175"/>
              <a:gd name="connsiteX6" fmla="*/ 1395412 w 1766887"/>
              <a:gd name="connsiteY6" fmla="*/ 38100 h 638175"/>
              <a:gd name="connsiteX7" fmla="*/ 1333500 w 1766887"/>
              <a:gd name="connsiteY7" fmla="*/ 19050 h 638175"/>
              <a:gd name="connsiteX8" fmla="*/ 1247775 w 1766887"/>
              <a:gd name="connsiteY8" fmla="*/ 9525 h 638175"/>
              <a:gd name="connsiteX9" fmla="*/ 1166812 w 1766887"/>
              <a:gd name="connsiteY9" fmla="*/ 0 h 638175"/>
              <a:gd name="connsiteX10" fmla="*/ 1090612 w 1766887"/>
              <a:gd name="connsiteY10" fmla="*/ 33338 h 638175"/>
              <a:gd name="connsiteX11" fmla="*/ 1042987 w 1766887"/>
              <a:gd name="connsiteY11" fmla="*/ 61913 h 638175"/>
              <a:gd name="connsiteX12" fmla="*/ 995362 w 1766887"/>
              <a:gd name="connsiteY12" fmla="*/ 80963 h 638175"/>
              <a:gd name="connsiteX13" fmla="*/ 971550 w 1766887"/>
              <a:gd name="connsiteY13" fmla="*/ 95250 h 638175"/>
              <a:gd name="connsiteX14" fmla="*/ 895350 w 1766887"/>
              <a:gd name="connsiteY14" fmla="*/ 119063 h 638175"/>
              <a:gd name="connsiteX15" fmla="*/ 819150 w 1766887"/>
              <a:gd name="connsiteY15" fmla="*/ 123825 h 638175"/>
              <a:gd name="connsiteX16" fmla="*/ 738187 w 1766887"/>
              <a:gd name="connsiteY16" fmla="*/ 142875 h 638175"/>
              <a:gd name="connsiteX17" fmla="*/ 647700 w 1766887"/>
              <a:gd name="connsiteY17" fmla="*/ 133350 h 638175"/>
              <a:gd name="connsiteX18" fmla="*/ 600075 w 1766887"/>
              <a:gd name="connsiteY18" fmla="*/ 128588 h 638175"/>
              <a:gd name="connsiteX19" fmla="*/ 533400 w 1766887"/>
              <a:gd name="connsiteY19" fmla="*/ 161925 h 638175"/>
              <a:gd name="connsiteX20" fmla="*/ 509587 w 1766887"/>
              <a:gd name="connsiteY20" fmla="*/ 190500 h 638175"/>
              <a:gd name="connsiteX21" fmla="*/ 485775 w 1766887"/>
              <a:gd name="connsiteY21" fmla="*/ 219075 h 638175"/>
              <a:gd name="connsiteX22" fmla="*/ 457200 w 1766887"/>
              <a:gd name="connsiteY22" fmla="*/ 257175 h 638175"/>
              <a:gd name="connsiteX23" fmla="*/ 400050 w 1766887"/>
              <a:gd name="connsiteY23" fmla="*/ 266700 h 638175"/>
              <a:gd name="connsiteX24" fmla="*/ 347662 w 1766887"/>
              <a:gd name="connsiteY24" fmla="*/ 309563 h 638175"/>
              <a:gd name="connsiteX25" fmla="*/ 361950 w 1766887"/>
              <a:gd name="connsiteY25" fmla="*/ 357188 h 638175"/>
              <a:gd name="connsiteX26" fmla="*/ 328612 w 1766887"/>
              <a:gd name="connsiteY26" fmla="*/ 381000 h 638175"/>
              <a:gd name="connsiteX27" fmla="*/ 252412 w 1766887"/>
              <a:gd name="connsiteY27" fmla="*/ 395288 h 638175"/>
              <a:gd name="connsiteX28" fmla="*/ 204787 w 1766887"/>
              <a:gd name="connsiteY28" fmla="*/ 400050 h 638175"/>
              <a:gd name="connsiteX29" fmla="*/ 95250 w 1766887"/>
              <a:gd name="connsiteY29" fmla="*/ 442913 h 638175"/>
              <a:gd name="connsiteX30" fmla="*/ 76200 w 1766887"/>
              <a:gd name="connsiteY30" fmla="*/ 457200 h 638175"/>
              <a:gd name="connsiteX31" fmla="*/ 9525 w 1766887"/>
              <a:gd name="connsiteY31" fmla="*/ 514350 h 638175"/>
              <a:gd name="connsiteX32" fmla="*/ 28575 w 1766887"/>
              <a:gd name="connsiteY32" fmla="*/ 581025 h 638175"/>
              <a:gd name="connsiteX33" fmla="*/ 23812 w 1766887"/>
              <a:gd name="connsiteY33" fmla="*/ 604838 h 638175"/>
              <a:gd name="connsiteX34" fmla="*/ 23812 w 1766887"/>
              <a:gd name="connsiteY34" fmla="*/ 633413 h 638175"/>
              <a:gd name="connsiteX35" fmla="*/ 0 w 1766887"/>
              <a:gd name="connsiteY35" fmla="*/ 638175 h 63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766887" h="638175">
                <a:moveTo>
                  <a:pt x="1766887" y="142875"/>
                </a:moveTo>
                <a:lnTo>
                  <a:pt x="1666875" y="128588"/>
                </a:lnTo>
                <a:lnTo>
                  <a:pt x="1557337" y="114300"/>
                </a:lnTo>
                <a:lnTo>
                  <a:pt x="1519237" y="114300"/>
                </a:lnTo>
                <a:lnTo>
                  <a:pt x="1471612" y="100013"/>
                </a:lnTo>
                <a:lnTo>
                  <a:pt x="1471612" y="100013"/>
                </a:lnTo>
                <a:lnTo>
                  <a:pt x="1395412" y="38100"/>
                </a:lnTo>
                <a:lnTo>
                  <a:pt x="1333500" y="19050"/>
                </a:lnTo>
                <a:lnTo>
                  <a:pt x="1247775" y="9525"/>
                </a:lnTo>
                <a:lnTo>
                  <a:pt x="1166812" y="0"/>
                </a:lnTo>
                <a:lnTo>
                  <a:pt x="1090612" y="33338"/>
                </a:lnTo>
                <a:lnTo>
                  <a:pt x="1042987" y="61913"/>
                </a:lnTo>
                <a:lnTo>
                  <a:pt x="995362" y="80963"/>
                </a:lnTo>
                <a:lnTo>
                  <a:pt x="971550" y="95250"/>
                </a:lnTo>
                <a:lnTo>
                  <a:pt x="895350" y="119063"/>
                </a:lnTo>
                <a:lnTo>
                  <a:pt x="819150" y="123825"/>
                </a:lnTo>
                <a:lnTo>
                  <a:pt x="738187" y="142875"/>
                </a:lnTo>
                <a:lnTo>
                  <a:pt x="647700" y="133350"/>
                </a:lnTo>
                <a:lnTo>
                  <a:pt x="600075" y="128588"/>
                </a:lnTo>
                <a:lnTo>
                  <a:pt x="533400" y="161925"/>
                </a:lnTo>
                <a:lnTo>
                  <a:pt x="509587" y="190500"/>
                </a:lnTo>
                <a:lnTo>
                  <a:pt x="485775" y="219075"/>
                </a:lnTo>
                <a:lnTo>
                  <a:pt x="457200" y="257175"/>
                </a:lnTo>
                <a:lnTo>
                  <a:pt x="400050" y="266700"/>
                </a:lnTo>
                <a:lnTo>
                  <a:pt x="347662" y="309563"/>
                </a:lnTo>
                <a:lnTo>
                  <a:pt x="361950" y="357188"/>
                </a:lnTo>
                <a:lnTo>
                  <a:pt x="328612" y="381000"/>
                </a:lnTo>
                <a:lnTo>
                  <a:pt x="252412" y="395288"/>
                </a:lnTo>
                <a:lnTo>
                  <a:pt x="204787" y="400050"/>
                </a:lnTo>
                <a:lnTo>
                  <a:pt x="95250" y="442913"/>
                </a:lnTo>
                <a:lnTo>
                  <a:pt x="76200" y="457200"/>
                </a:lnTo>
                <a:lnTo>
                  <a:pt x="9525" y="514350"/>
                </a:lnTo>
                <a:lnTo>
                  <a:pt x="28575" y="581025"/>
                </a:lnTo>
                <a:lnTo>
                  <a:pt x="23812" y="604838"/>
                </a:lnTo>
                <a:lnTo>
                  <a:pt x="23812" y="633413"/>
                </a:lnTo>
                <a:lnTo>
                  <a:pt x="0" y="638175"/>
                </a:lnTo>
              </a:path>
            </a:pathLst>
          </a:cu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: фигура 40">
            <a:extLst>
              <a:ext uri="{FF2B5EF4-FFF2-40B4-BE49-F238E27FC236}">
                <a16:creationId xmlns:a16="http://schemas.microsoft.com/office/drawing/2014/main" xmlns="" id="{142DB51B-8FC6-4BF3-8D4F-DDB2A230FFDC}"/>
              </a:ext>
            </a:extLst>
          </p:cNvPr>
          <p:cNvSpPr/>
          <p:nvPr/>
        </p:nvSpPr>
        <p:spPr>
          <a:xfrm>
            <a:off x="6721475" y="3867150"/>
            <a:ext cx="476250" cy="1568450"/>
          </a:xfrm>
          <a:custGeom>
            <a:avLst/>
            <a:gdLst>
              <a:gd name="connsiteX0" fmla="*/ 276225 w 476250"/>
              <a:gd name="connsiteY0" fmla="*/ 1568450 h 1568450"/>
              <a:gd name="connsiteX1" fmla="*/ 273050 w 476250"/>
              <a:gd name="connsiteY1" fmla="*/ 1508125 h 1568450"/>
              <a:gd name="connsiteX2" fmla="*/ 295275 w 476250"/>
              <a:gd name="connsiteY2" fmla="*/ 1457325 h 1568450"/>
              <a:gd name="connsiteX3" fmla="*/ 336550 w 476250"/>
              <a:gd name="connsiteY3" fmla="*/ 1412875 h 1568450"/>
              <a:gd name="connsiteX4" fmla="*/ 279400 w 476250"/>
              <a:gd name="connsiteY4" fmla="*/ 1323975 h 1568450"/>
              <a:gd name="connsiteX5" fmla="*/ 228600 w 476250"/>
              <a:gd name="connsiteY5" fmla="*/ 1244600 h 1568450"/>
              <a:gd name="connsiteX6" fmla="*/ 187325 w 476250"/>
              <a:gd name="connsiteY6" fmla="*/ 1146175 h 1568450"/>
              <a:gd name="connsiteX7" fmla="*/ 149225 w 476250"/>
              <a:gd name="connsiteY7" fmla="*/ 1066800 h 1568450"/>
              <a:gd name="connsiteX8" fmla="*/ 0 w 476250"/>
              <a:gd name="connsiteY8" fmla="*/ 920750 h 1568450"/>
              <a:gd name="connsiteX9" fmla="*/ 31750 w 476250"/>
              <a:gd name="connsiteY9" fmla="*/ 873125 h 1568450"/>
              <a:gd name="connsiteX10" fmla="*/ 149225 w 476250"/>
              <a:gd name="connsiteY10" fmla="*/ 793750 h 1568450"/>
              <a:gd name="connsiteX11" fmla="*/ 225425 w 476250"/>
              <a:gd name="connsiteY11" fmla="*/ 739775 h 1568450"/>
              <a:gd name="connsiteX12" fmla="*/ 263525 w 476250"/>
              <a:gd name="connsiteY12" fmla="*/ 682625 h 1568450"/>
              <a:gd name="connsiteX13" fmla="*/ 447675 w 476250"/>
              <a:gd name="connsiteY13" fmla="*/ 530225 h 1568450"/>
              <a:gd name="connsiteX14" fmla="*/ 466725 w 476250"/>
              <a:gd name="connsiteY14" fmla="*/ 511175 h 1568450"/>
              <a:gd name="connsiteX15" fmla="*/ 476250 w 476250"/>
              <a:gd name="connsiteY15" fmla="*/ 466725 h 1568450"/>
              <a:gd name="connsiteX16" fmla="*/ 390525 w 476250"/>
              <a:gd name="connsiteY16" fmla="*/ 358775 h 1568450"/>
              <a:gd name="connsiteX17" fmla="*/ 428625 w 476250"/>
              <a:gd name="connsiteY17" fmla="*/ 155575 h 1568450"/>
              <a:gd name="connsiteX18" fmla="*/ 384175 w 476250"/>
              <a:gd name="connsiteY18" fmla="*/ 22225 h 1568450"/>
              <a:gd name="connsiteX19" fmla="*/ 333375 w 476250"/>
              <a:gd name="connsiteY19" fmla="*/ 0 h 1568450"/>
              <a:gd name="connsiteX20" fmla="*/ 333375 w 476250"/>
              <a:gd name="connsiteY20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6250" h="1568450">
                <a:moveTo>
                  <a:pt x="276225" y="1568450"/>
                </a:moveTo>
                <a:lnTo>
                  <a:pt x="273050" y="1508125"/>
                </a:lnTo>
                <a:lnTo>
                  <a:pt x="295275" y="1457325"/>
                </a:lnTo>
                <a:lnTo>
                  <a:pt x="336550" y="1412875"/>
                </a:lnTo>
                <a:lnTo>
                  <a:pt x="279400" y="1323975"/>
                </a:lnTo>
                <a:lnTo>
                  <a:pt x="228600" y="1244600"/>
                </a:lnTo>
                <a:lnTo>
                  <a:pt x="187325" y="1146175"/>
                </a:lnTo>
                <a:lnTo>
                  <a:pt x="149225" y="1066800"/>
                </a:lnTo>
                <a:lnTo>
                  <a:pt x="0" y="920750"/>
                </a:lnTo>
                <a:lnTo>
                  <a:pt x="31750" y="873125"/>
                </a:lnTo>
                <a:lnTo>
                  <a:pt x="149225" y="793750"/>
                </a:lnTo>
                <a:lnTo>
                  <a:pt x="225425" y="739775"/>
                </a:lnTo>
                <a:lnTo>
                  <a:pt x="263525" y="682625"/>
                </a:lnTo>
                <a:lnTo>
                  <a:pt x="447675" y="530225"/>
                </a:lnTo>
                <a:lnTo>
                  <a:pt x="466725" y="511175"/>
                </a:lnTo>
                <a:lnTo>
                  <a:pt x="476250" y="466725"/>
                </a:lnTo>
                <a:lnTo>
                  <a:pt x="390525" y="358775"/>
                </a:lnTo>
                <a:lnTo>
                  <a:pt x="428625" y="155575"/>
                </a:lnTo>
                <a:lnTo>
                  <a:pt x="384175" y="22225"/>
                </a:lnTo>
                <a:lnTo>
                  <a:pt x="333375" y="0"/>
                </a:lnTo>
                <a:lnTo>
                  <a:pt x="333375" y="0"/>
                </a:lnTo>
              </a:path>
            </a:pathLst>
          </a:cu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: фигура 45">
            <a:extLst>
              <a:ext uri="{FF2B5EF4-FFF2-40B4-BE49-F238E27FC236}">
                <a16:creationId xmlns:a16="http://schemas.microsoft.com/office/drawing/2014/main" xmlns="" id="{18CB1AB2-6151-4434-8B50-E482A34BB4ED}"/>
              </a:ext>
            </a:extLst>
          </p:cNvPr>
          <p:cNvSpPr/>
          <p:nvPr/>
        </p:nvSpPr>
        <p:spPr>
          <a:xfrm>
            <a:off x="6257925" y="3235325"/>
            <a:ext cx="606425" cy="603250"/>
          </a:xfrm>
          <a:custGeom>
            <a:avLst/>
            <a:gdLst>
              <a:gd name="connsiteX0" fmla="*/ 606425 w 606425"/>
              <a:gd name="connsiteY0" fmla="*/ 603250 h 603250"/>
              <a:gd name="connsiteX1" fmla="*/ 571500 w 606425"/>
              <a:gd name="connsiteY1" fmla="*/ 558800 h 603250"/>
              <a:gd name="connsiteX2" fmla="*/ 587375 w 606425"/>
              <a:gd name="connsiteY2" fmla="*/ 454025 h 603250"/>
              <a:gd name="connsiteX3" fmla="*/ 581025 w 606425"/>
              <a:gd name="connsiteY3" fmla="*/ 368300 h 603250"/>
              <a:gd name="connsiteX4" fmla="*/ 514350 w 606425"/>
              <a:gd name="connsiteY4" fmla="*/ 285750 h 603250"/>
              <a:gd name="connsiteX5" fmla="*/ 444500 w 606425"/>
              <a:gd name="connsiteY5" fmla="*/ 215900 h 603250"/>
              <a:gd name="connsiteX6" fmla="*/ 333375 w 606425"/>
              <a:gd name="connsiteY6" fmla="*/ 190500 h 603250"/>
              <a:gd name="connsiteX7" fmla="*/ 123825 w 606425"/>
              <a:gd name="connsiteY7" fmla="*/ 187325 h 603250"/>
              <a:gd name="connsiteX8" fmla="*/ 104775 w 606425"/>
              <a:gd name="connsiteY8" fmla="*/ 127000 h 603250"/>
              <a:gd name="connsiteX9" fmla="*/ 76200 w 606425"/>
              <a:gd name="connsiteY9" fmla="*/ 88900 h 603250"/>
              <a:gd name="connsiteX10" fmla="*/ 22225 w 606425"/>
              <a:gd name="connsiteY10" fmla="*/ 60325 h 603250"/>
              <a:gd name="connsiteX11" fmla="*/ 0 w 606425"/>
              <a:gd name="connsiteY11" fmla="*/ 0 h 60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6425" h="603250">
                <a:moveTo>
                  <a:pt x="606425" y="603250"/>
                </a:moveTo>
                <a:lnTo>
                  <a:pt x="571500" y="558800"/>
                </a:lnTo>
                <a:lnTo>
                  <a:pt x="587375" y="454025"/>
                </a:lnTo>
                <a:lnTo>
                  <a:pt x="581025" y="368300"/>
                </a:lnTo>
                <a:lnTo>
                  <a:pt x="514350" y="285750"/>
                </a:lnTo>
                <a:lnTo>
                  <a:pt x="444500" y="215900"/>
                </a:lnTo>
                <a:lnTo>
                  <a:pt x="333375" y="190500"/>
                </a:lnTo>
                <a:lnTo>
                  <a:pt x="123825" y="187325"/>
                </a:lnTo>
                <a:lnTo>
                  <a:pt x="104775" y="127000"/>
                </a:lnTo>
                <a:lnTo>
                  <a:pt x="76200" y="88900"/>
                </a:lnTo>
                <a:lnTo>
                  <a:pt x="22225" y="60325"/>
                </a:lnTo>
                <a:lnTo>
                  <a:pt x="0" y="0"/>
                </a:lnTo>
              </a:path>
            </a:pathLst>
          </a:cu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2" name="Рисунок 81" descr="Маркер со сплошной заливкой">
            <a:extLst>
              <a:ext uri="{FF2B5EF4-FFF2-40B4-BE49-F238E27FC236}">
                <a16:creationId xmlns:a16="http://schemas.microsoft.com/office/drawing/2014/main" xmlns="" id="{F130745E-E0C1-4EB5-806C-040E03A70CF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7409179" y="3405488"/>
            <a:ext cx="285652" cy="259414"/>
          </a:xfrm>
          <a:prstGeom prst="rect">
            <a:avLst/>
          </a:prstGeom>
        </p:spPr>
      </p:pic>
      <p:pic>
        <p:nvPicPr>
          <p:cNvPr id="115" name="Рисунок 114" descr="Поезд со сплошной заливкой">
            <a:extLst>
              <a:ext uri="{FF2B5EF4-FFF2-40B4-BE49-F238E27FC236}">
                <a16:creationId xmlns:a16="http://schemas.microsoft.com/office/drawing/2014/main" xmlns="" id="{A59ED4B3-F3AA-4589-81ED-EB9A05F77E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505100" y="3884572"/>
            <a:ext cx="282980" cy="28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24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xmlns="" id="{4C7367CC-2C8F-E4DC-E8B8-3D16B5436723}"/>
              </a:ext>
            </a:extLst>
          </p:cNvPr>
          <p:cNvSpPr/>
          <p:nvPr/>
        </p:nvSpPr>
        <p:spPr>
          <a:xfrm>
            <a:off x="5157187" y="1821043"/>
            <a:ext cx="4491371" cy="1928168"/>
          </a:xfrm>
          <a:prstGeom prst="roundRect">
            <a:avLst>
              <a:gd name="adj" fmla="val 1231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9CA13AC4-7435-DEEE-4605-E265104DD5A0}"/>
              </a:ext>
            </a:extLst>
          </p:cNvPr>
          <p:cNvSpPr/>
          <p:nvPr/>
        </p:nvSpPr>
        <p:spPr>
          <a:xfrm>
            <a:off x="5157189" y="1373576"/>
            <a:ext cx="4491371" cy="829218"/>
          </a:xfrm>
          <a:prstGeom prst="roundRect">
            <a:avLst>
              <a:gd name="adj" fmla="val 3062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875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016B8DF6-A094-4F81-9D28-9C8995215F26}"/>
              </a:ext>
            </a:extLst>
          </p:cNvPr>
          <p:cNvGrpSpPr/>
          <p:nvPr/>
        </p:nvGrpSpPr>
        <p:grpSpPr>
          <a:xfrm>
            <a:off x="-39651" y="1373576"/>
            <a:ext cx="4788464" cy="2376000"/>
            <a:chOff x="336390" y="1400274"/>
            <a:chExt cx="4788464" cy="2376000"/>
          </a:xfrm>
        </p:grpSpPr>
        <p:sp>
          <p:nvSpPr>
            <p:cNvPr id="16" name="Скругленный прямоугольник 15">
              <a:extLst>
                <a:ext uri="{FF2B5EF4-FFF2-40B4-BE49-F238E27FC236}">
                  <a16:creationId xmlns:a16="http://schemas.microsoft.com/office/drawing/2014/main" xmlns="" id="{45117FCB-FB0D-ACDC-38CA-B0524F5A8C72}"/>
                </a:ext>
              </a:extLst>
            </p:cNvPr>
            <p:cNvSpPr/>
            <p:nvPr/>
          </p:nvSpPr>
          <p:spPr>
            <a:xfrm>
              <a:off x="843259" y="1400274"/>
              <a:ext cx="4281595" cy="2376000"/>
            </a:xfrm>
            <a:prstGeom prst="roundRect">
              <a:avLst>
                <a:gd name="adj" fmla="val 10961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576C8BFA-FA03-9B4C-0957-FEDBCCA21685}"/>
                </a:ext>
              </a:extLst>
            </p:cNvPr>
            <p:cNvSpPr txBox="1"/>
            <p:nvPr/>
          </p:nvSpPr>
          <p:spPr>
            <a:xfrm>
              <a:off x="627016" y="1678464"/>
              <a:ext cx="4469886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05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СРЕДНЕМЕСЯЧНАЯ ЗАРАБОТНАЯ ПЛАТА </a:t>
              </a:r>
              <a:r>
                <a:rPr lang="ru-RU" sz="105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РАБОТНИКОВ за  ЯНВАРЬ-ОКТЯБРЬ 2024г.</a:t>
              </a:r>
              <a:endPara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8" name="Диаграмма 17">
              <a:extLst>
                <a:ext uri="{FF2B5EF4-FFF2-40B4-BE49-F238E27FC236}">
                  <a16:creationId xmlns:a16="http://schemas.microsoft.com/office/drawing/2014/main" xmlns="" id="{C9CC9D82-BE37-F183-FE0F-F5EC16E99A0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94087631"/>
                </p:ext>
              </p:extLst>
            </p:nvPr>
          </p:nvGraphicFramePr>
          <p:xfrm>
            <a:off x="336390" y="2227854"/>
            <a:ext cx="3650638" cy="12216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B5022CB5-E7E2-AA50-A10D-C4C65B8B942C}"/>
                </a:ext>
              </a:extLst>
            </p:cNvPr>
            <p:cNvSpPr txBox="1"/>
            <p:nvPr/>
          </p:nvSpPr>
          <p:spPr>
            <a:xfrm>
              <a:off x="4241277" y="2034900"/>
              <a:ext cx="75936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темп роста</a:t>
              </a:r>
              <a:r>
                <a:rPr lang="en-US" sz="7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r>
                <a:rPr lang="ru-RU" sz="7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7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ru-RU" sz="7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xmlns="" id="{9172FE0D-553A-FE0F-3A47-C64F9D09AA29}"/>
                </a:ext>
              </a:extLst>
            </p:cNvPr>
            <p:cNvCxnSpPr>
              <a:cxnSpLocks/>
            </p:cNvCxnSpPr>
            <p:nvPr/>
          </p:nvCxnSpPr>
          <p:spPr>
            <a:xfrm>
              <a:off x="4136117" y="2034900"/>
              <a:ext cx="0" cy="1498009"/>
            </a:xfrm>
            <a:prstGeom prst="line">
              <a:avLst/>
            </a:prstGeom>
            <a:ln w="12700">
              <a:solidFill>
                <a:srgbClr val="4756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Скругленный прямоугольник 36">
              <a:extLst>
                <a:ext uri="{FF2B5EF4-FFF2-40B4-BE49-F238E27FC236}">
                  <a16:creationId xmlns:a16="http://schemas.microsoft.com/office/drawing/2014/main" xmlns="" id="{BC90595E-27D2-4878-4C3C-D23C5E914F17}"/>
                </a:ext>
              </a:extLst>
            </p:cNvPr>
            <p:cNvSpPr/>
            <p:nvPr/>
          </p:nvSpPr>
          <p:spPr>
            <a:xfrm>
              <a:off x="4241277" y="2790600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B1C1E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18,9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45" name="Таблица 44">
            <a:extLst>
              <a:ext uri="{FF2B5EF4-FFF2-40B4-BE49-F238E27FC236}">
                <a16:creationId xmlns:a16="http://schemas.microsoft.com/office/drawing/2014/main" xmlns="" id="{01D18615-3BD4-9047-32C3-3CA2012B6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859968"/>
              </p:ext>
            </p:extLst>
          </p:nvPr>
        </p:nvGraphicFramePr>
        <p:xfrm>
          <a:off x="5152199" y="1699797"/>
          <a:ext cx="4495561" cy="1152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4891">
                  <a:extLst>
                    <a:ext uri="{9D8B030D-6E8A-4147-A177-3AD203B41FA5}">
                      <a16:colId xmlns:a16="http://schemas.microsoft.com/office/drawing/2014/main" xmlns="" val="3318199641"/>
                    </a:ext>
                  </a:extLst>
                </a:gridCol>
                <a:gridCol w="522243">
                  <a:extLst>
                    <a:ext uri="{9D8B030D-6E8A-4147-A177-3AD203B41FA5}">
                      <a16:colId xmlns:a16="http://schemas.microsoft.com/office/drawing/2014/main" xmlns="" val="1343176932"/>
                    </a:ext>
                  </a:extLst>
                </a:gridCol>
                <a:gridCol w="1124460">
                  <a:extLst>
                    <a:ext uri="{9D8B030D-6E8A-4147-A177-3AD203B41FA5}">
                      <a16:colId xmlns:a16="http://schemas.microsoft.com/office/drawing/2014/main" xmlns="" val="2111604541"/>
                    </a:ext>
                  </a:extLst>
                </a:gridCol>
                <a:gridCol w="1173967">
                  <a:extLst>
                    <a:ext uri="{9D8B030D-6E8A-4147-A177-3AD203B41FA5}">
                      <a16:colId xmlns:a16="http://schemas.microsoft.com/office/drawing/2014/main" xmlns="" val="2298273598"/>
                    </a:ext>
                  </a:extLst>
                </a:gridCol>
              </a:tblGrid>
              <a:tr h="337877"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Январь</a:t>
                      </a:r>
                      <a:r>
                        <a:rPr lang="ru-RU" sz="600" b="1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–октябрь 2023г.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Январь-октябрь 2024г.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68852991"/>
                  </a:ext>
                </a:extLst>
              </a:tr>
              <a:tr h="407552">
                <a:tc rowSpan="2"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работников по крупным и средним организациям </a:t>
                      </a: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Щигровского  района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47981,8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57031,4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5506270"/>
                  </a:ext>
                </a:extLst>
              </a:tr>
              <a:tr h="407552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15,5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18,9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7235586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7326AD10-2947-EFC3-9FD0-462C38686134}"/>
              </a:ext>
            </a:extLst>
          </p:cNvPr>
          <p:cNvSpPr txBox="1"/>
          <p:nvPr/>
        </p:nvSpPr>
        <p:spPr>
          <a:xfrm>
            <a:off x="467218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00" i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202ED880-7F9C-7522-6A34-8939D1C06451}"/>
              </a:ext>
            </a:extLst>
          </p:cNvPr>
          <p:cNvSpPr txBox="1"/>
          <p:nvPr/>
        </p:nvSpPr>
        <p:spPr>
          <a:xfrm>
            <a:off x="5316390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роста указан в процентах к предыдущему 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C1F7855C-3C0A-4AA7-EFF7-C1E794F9135E}"/>
              </a:ext>
            </a:extLst>
          </p:cNvPr>
          <p:cNvSpPr txBox="1"/>
          <p:nvPr/>
        </p:nvSpPr>
        <p:spPr>
          <a:xfrm>
            <a:off x="7017481" y="647444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*Нетрудоустроенные граждане на 01.01.2023 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259A5D2-BA6C-18B9-A53B-3BE1381C412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 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F64E6E85-53C3-4FF2-A312-56216A4AEE9C}"/>
              </a:ext>
            </a:extLst>
          </p:cNvPr>
          <p:cNvGrpSpPr/>
          <p:nvPr/>
        </p:nvGrpSpPr>
        <p:grpSpPr>
          <a:xfrm>
            <a:off x="6996240" y="4035151"/>
            <a:ext cx="2160000" cy="2376000"/>
            <a:chOff x="7623954" y="3931822"/>
            <a:chExt cx="2160000" cy="2376000"/>
          </a:xfrm>
        </p:grpSpPr>
        <p:sp>
          <p:nvSpPr>
            <p:cNvPr id="74" name="Скругленный прямоугольник 73">
              <a:extLst>
                <a:ext uri="{FF2B5EF4-FFF2-40B4-BE49-F238E27FC236}">
                  <a16:creationId xmlns:a16="http://schemas.microsoft.com/office/drawing/2014/main" xmlns="" id="{2B56E9F4-E4FE-07B5-1673-7C188D637F75}"/>
                </a:ext>
              </a:extLst>
            </p:cNvPr>
            <p:cNvSpPr/>
            <p:nvPr/>
          </p:nvSpPr>
          <p:spPr>
            <a:xfrm>
              <a:off x="7623954" y="3931822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xmlns="" id="{4E843EC5-B93D-014D-3D45-983FBD45BCAE}"/>
                </a:ext>
              </a:extLst>
            </p:cNvPr>
            <p:cNvSpPr txBox="1"/>
            <p:nvPr/>
          </p:nvSpPr>
          <p:spPr>
            <a:xfrm>
              <a:off x="7826548" y="4848841"/>
              <a:ext cx="16175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безработные граждане </a:t>
              </a:r>
              <a:r>
                <a:rPr lang="ru-RU" sz="11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 01.01.2025г.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Скругленный прямоугольник 76">
              <a:extLst>
                <a:ext uri="{FF2B5EF4-FFF2-40B4-BE49-F238E27FC236}">
                  <a16:creationId xmlns:a16="http://schemas.microsoft.com/office/drawing/2014/main" xmlns="" id="{4EAC095F-9D74-7D49-4901-E85F2AE217CA}"/>
                </a:ext>
              </a:extLst>
            </p:cNvPr>
            <p:cNvSpPr/>
            <p:nvPr/>
          </p:nvSpPr>
          <p:spPr>
            <a:xfrm>
              <a:off x="7823310" y="5612438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187 чел.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3" name="Рисунок 72" descr="Уменьшить со сплошной заливкой">
              <a:extLst>
                <a:ext uri="{FF2B5EF4-FFF2-40B4-BE49-F238E27FC236}">
                  <a16:creationId xmlns:a16="http://schemas.microsoft.com/office/drawing/2014/main" xmlns="" id="{F7DE0371-C049-15C0-FB63-F322CF1A1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315342" y="4066128"/>
              <a:ext cx="360000" cy="360000"/>
            </a:xfrm>
            <a:prstGeom prst="rect">
              <a:avLst/>
            </a:prstGeom>
          </p:spPr>
        </p:pic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xmlns="" id="{722792DB-D6F2-13EE-AD40-3281D52F5D03}"/>
                </a:ext>
              </a:extLst>
            </p:cNvPr>
            <p:cNvSpPr txBox="1"/>
            <p:nvPr/>
          </p:nvSpPr>
          <p:spPr>
            <a:xfrm>
              <a:off x="7923384" y="4335568"/>
              <a:ext cx="75894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D7D2CD61-52B2-2F21-B305-8346B1FF7764}"/>
                </a:ext>
              </a:extLst>
            </p:cNvPr>
            <p:cNvSpPr txBox="1"/>
            <p:nvPr/>
          </p:nvSpPr>
          <p:spPr>
            <a:xfrm>
              <a:off x="7835654" y="5891942"/>
              <a:ext cx="183968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показатели по </a:t>
              </a:r>
              <a:r>
                <a:rPr lang="ru-RU" sz="6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(наименование области) </a:t>
              </a:r>
              <a:endPara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 </a:t>
              </a:r>
              <a:r>
                <a:rPr lang="ru-RU" sz="6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01.01.2023</a:t>
              </a:r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610C1CB3-4216-43C5-84F7-BB1D048094E2}"/>
              </a:ext>
            </a:extLst>
          </p:cNvPr>
          <p:cNvGrpSpPr/>
          <p:nvPr/>
        </p:nvGrpSpPr>
        <p:grpSpPr>
          <a:xfrm>
            <a:off x="3711841" y="4018234"/>
            <a:ext cx="2735624" cy="2376000"/>
            <a:chOff x="5210186" y="3965935"/>
            <a:chExt cx="2735624" cy="2376000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:a16="http://schemas.microsoft.com/office/drawing/2014/main" xmlns="" id="{3A2C6274-4B9B-F40B-8680-725F6BB96DFB}"/>
                </a:ext>
              </a:extLst>
            </p:cNvPr>
            <p:cNvSpPr/>
            <p:nvPr/>
          </p:nvSpPr>
          <p:spPr>
            <a:xfrm>
              <a:off x="5210186" y="3965935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423ED422-DF9E-9D1D-A2F9-831F081A251F}"/>
                </a:ext>
              </a:extLst>
            </p:cNvPr>
            <p:cNvSpPr txBox="1"/>
            <p:nvPr/>
          </p:nvSpPr>
          <p:spPr>
            <a:xfrm>
              <a:off x="5498819" y="4346722"/>
              <a:ext cx="244699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0,5%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BEBF4CEF-8376-EA30-4646-371E66EC9A7B}"/>
                </a:ext>
              </a:extLst>
            </p:cNvPr>
            <p:cNvSpPr txBox="1"/>
            <p:nvPr/>
          </p:nvSpPr>
          <p:spPr>
            <a:xfrm>
              <a:off x="5498819" y="4848841"/>
              <a:ext cx="1617598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регистрируемая безработица в </a:t>
              </a:r>
              <a:r>
                <a:rPr lang="ru-RU" sz="11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2024 году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Скругленный прямоугольник 68">
              <a:extLst>
                <a:ext uri="{FF2B5EF4-FFF2-40B4-BE49-F238E27FC236}">
                  <a16:creationId xmlns:a16="http://schemas.microsoft.com/office/drawing/2014/main" xmlns="" id="{DE570A78-46A9-3F07-36FA-94EF1D510C3A}"/>
                </a:ext>
              </a:extLst>
            </p:cNvPr>
            <p:cNvSpPr/>
            <p:nvPr/>
          </p:nvSpPr>
          <p:spPr>
            <a:xfrm>
              <a:off x="5495581" y="5612438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0,3%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1" name="Рисунок 70" descr="Отменить подписку со сплошной заливкой">
              <a:extLst>
                <a:ext uri="{FF2B5EF4-FFF2-40B4-BE49-F238E27FC236}">
                  <a16:creationId xmlns:a16="http://schemas.microsoft.com/office/drawing/2014/main" xmlns="" id="{96BAE458-C0B9-5E94-E09C-84ADC4827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6966417" y="4066128"/>
              <a:ext cx="360000" cy="360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5D23F441-3CBA-940B-B7FB-81A8DF61A225}"/>
                </a:ext>
              </a:extLst>
            </p:cNvPr>
            <p:cNvSpPr txBox="1"/>
            <p:nvPr/>
          </p:nvSpPr>
          <p:spPr>
            <a:xfrm>
              <a:off x="5507925" y="5891942"/>
              <a:ext cx="16175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показатели по безработице</a:t>
              </a:r>
            </a:p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 </a:t>
              </a:r>
              <a:r>
                <a:rPr lang="ru-RU" sz="6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01.01.2023</a:t>
              </a:r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D265CD84-16A0-1463-24A7-04BB3B4AC8B8}"/>
              </a:ext>
            </a:extLst>
          </p:cNvPr>
          <p:cNvSpPr txBox="1"/>
          <p:nvPr/>
        </p:nvSpPr>
        <p:spPr>
          <a:xfrm>
            <a:off x="7956301" y="4603328"/>
            <a:ext cx="38364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xmlns="" id="{9FF861A3-0A87-41E0-A935-52C848721799}"/>
              </a:ext>
            </a:extLst>
          </p:cNvPr>
          <p:cNvGrpSpPr/>
          <p:nvPr/>
        </p:nvGrpSpPr>
        <p:grpSpPr>
          <a:xfrm>
            <a:off x="655091" y="4017511"/>
            <a:ext cx="2743792" cy="2376000"/>
            <a:chOff x="5188252" y="3964017"/>
            <a:chExt cx="2743792" cy="2376000"/>
          </a:xfrm>
        </p:grpSpPr>
        <p:sp>
          <p:nvSpPr>
            <p:cNvPr id="39" name="Скругленный прямоугольник 13">
              <a:extLst>
                <a:ext uri="{FF2B5EF4-FFF2-40B4-BE49-F238E27FC236}">
                  <a16:creationId xmlns:a16="http://schemas.microsoft.com/office/drawing/2014/main" xmlns="" id="{01B992F4-1ADA-4C40-BE4E-2717FB27804F}"/>
                </a:ext>
              </a:extLst>
            </p:cNvPr>
            <p:cNvSpPr/>
            <p:nvPr/>
          </p:nvSpPr>
          <p:spPr>
            <a:xfrm>
              <a:off x="5188252" y="3964017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B795C2F3-EA5D-415F-AD91-B246FC0DF854}"/>
                </a:ext>
              </a:extLst>
            </p:cNvPr>
            <p:cNvSpPr txBox="1"/>
            <p:nvPr/>
          </p:nvSpPr>
          <p:spPr>
            <a:xfrm>
              <a:off x="5485053" y="4345527"/>
              <a:ext cx="244699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41,4 лет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48D3155A-EBDA-4666-8681-7B0871C5BC6C}"/>
                </a:ext>
              </a:extLst>
            </p:cNvPr>
            <p:cNvSpPr txBox="1"/>
            <p:nvPr/>
          </p:nvSpPr>
          <p:spPr>
            <a:xfrm>
              <a:off x="5459453" y="4847646"/>
              <a:ext cx="1617598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Средний возраст жителя </a:t>
              </a:r>
              <a:r>
                <a:rPr lang="ru-RU" sz="11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Щигровского  района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7F388063-AABC-4D65-8452-9287D769DB6E}"/>
                </a:ext>
              </a:extLst>
            </p:cNvPr>
            <p:cNvSpPr txBox="1"/>
            <p:nvPr/>
          </p:nvSpPr>
          <p:spPr>
            <a:xfrm>
              <a:off x="5498819" y="5299733"/>
              <a:ext cx="1617598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2" name="Рисунок 41" descr="Уход со сплошной заливкой">
            <a:extLst>
              <a:ext uri="{FF2B5EF4-FFF2-40B4-BE49-F238E27FC236}">
                <a16:creationId xmlns:a16="http://schemas.microsoft.com/office/drawing/2014/main" xmlns="" id="{6D1E8CA7-23F4-4E83-BEF5-852E562ECA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293726" y="412641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03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34" descr="Посевы со сплошной заливкой">
            <a:extLst>
              <a:ext uri="{FF2B5EF4-FFF2-40B4-BE49-F238E27FC236}">
                <a16:creationId xmlns:a16="http://schemas.microsoft.com/office/drawing/2014/main" xmlns="" id="{9A813BFB-987D-79B3-9F3C-24EA109F9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415700" y="5328969"/>
            <a:ext cx="360000" cy="360000"/>
          </a:xfrm>
          <a:prstGeom prst="rect">
            <a:avLst/>
          </a:prstGeom>
        </p:spPr>
      </p:pic>
      <p:pic>
        <p:nvPicPr>
          <p:cNvPr id="127" name="Рисунок 126" descr="Золотые слитки со сплошной заливкой">
            <a:extLst>
              <a:ext uri="{FF2B5EF4-FFF2-40B4-BE49-F238E27FC236}">
                <a16:creationId xmlns:a16="http://schemas.microsoft.com/office/drawing/2014/main" xmlns="" id="{A7927950-A61A-0659-A375-9FF5BC9F87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570188" y="2787234"/>
            <a:ext cx="360000" cy="360000"/>
          </a:xfrm>
          <a:prstGeom prst="rect">
            <a:avLst/>
          </a:prstGeom>
        </p:spPr>
      </p:pic>
      <p:pic>
        <p:nvPicPr>
          <p:cNvPr id="131" name="Рисунок 130" descr="Холмы со сплошной заливкой">
            <a:extLst>
              <a:ext uri="{FF2B5EF4-FFF2-40B4-BE49-F238E27FC236}">
                <a16:creationId xmlns:a16="http://schemas.microsoft.com/office/drawing/2014/main" xmlns="" id="{50B1F77A-2D91-C5DF-2A6E-FCA200EB9E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430878" y="2748060"/>
            <a:ext cx="360000" cy="360000"/>
          </a:xfrm>
          <a:prstGeom prst="rect">
            <a:avLst/>
          </a:prstGeom>
        </p:spPr>
      </p:pic>
      <p:pic>
        <p:nvPicPr>
          <p:cNvPr id="101" name="Рисунок 100" descr="Сельское хозяйство со сплошной заливкой">
            <a:extLst>
              <a:ext uri="{FF2B5EF4-FFF2-40B4-BE49-F238E27FC236}">
                <a16:creationId xmlns:a16="http://schemas.microsoft.com/office/drawing/2014/main" xmlns="" id="{208E3681-9B4F-4B33-A212-E62D0B4EF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890206" y="5318246"/>
            <a:ext cx="360000" cy="360000"/>
          </a:xfrm>
          <a:prstGeom prst="rect">
            <a:avLst/>
          </a:prstGeom>
        </p:spPr>
      </p:pic>
      <p:pic>
        <p:nvPicPr>
          <p:cNvPr id="95" name="Рисунок 94" descr="Лиственное дерево со сплошной заливкой">
            <a:extLst>
              <a:ext uri="{FF2B5EF4-FFF2-40B4-BE49-F238E27FC236}">
                <a16:creationId xmlns:a16="http://schemas.microsoft.com/office/drawing/2014/main" xmlns="" id="{F9992745-1C9E-A958-FDFD-5BE2BADB7D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56599" y="5764069"/>
            <a:ext cx="360000" cy="360000"/>
          </a:xfrm>
          <a:prstGeom prst="rect">
            <a:avLst/>
          </a:prstGeom>
        </p:spPr>
      </p:pic>
      <p:pic>
        <p:nvPicPr>
          <p:cNvPr id="97" name="Рисунок 96" descr="Елка со сплошной заливкой">
            <a:extLst>
              <a:ext uri="{FF2B5EF4-FFF2-40B4-BE49-F238E27FC236}">
                <a16:creationId xmlns:a16="http://schemas.microsoft.com/office/drawing/2014/main" xmlns="" id="{DADC01F5-858C-9B08-635B-475B0B49673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756599" y="5318246"/>
            <a:ext cx="360000" cy="360000"/>
          </a:xfrm>
          <a:prstGeom prst="rect">
            <a:avLst/>
          </a:prstGeom>
        </p:spPr>
      </p:pic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27DC45EC-6B72-FC57-F6E6-430D336317AA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6C471008-A80D-1F1B-BC66-2067DA06313A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КЛИМАТ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F7E90DD8-F625-774B-4916-57BEE3A50CB4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2F259C10-BB78-48DB-70DD-10B33B701093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ЛЕСА И ПОЧВЫ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7737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601F0F1B-D35B-D76C-54E6-EAC417466077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МЕСТОРОЖДЕНИЯ И ПРОЯВЛЕНИЯ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AE91EFE9-B67B-0E7F-6272-816E1137AE9A}"/>
              </a:ext>
            </a:extLst>
          </p:cNvPr>
          <p:cNvSpPr/>
          <p:nvPr/>
        </p:nvSpPr>
        <p:spPr>
          <a:xfrm>
            <a:off x="5286115" y="4824775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38997C38-2D25-2F3C-467D-A9A159CF5BA9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25208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ЗЕМЛИ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D1C4A423-2228-521E-E06B-9B389FC0E335}"/>
              </a:ext>
            </a:extLst>
          </p:cNvPr>
          <p:cNvSpPr txBox="1"/>
          <p:nvPr/>
        </p:nvSpPr>
        <p:spPr>
          <a:xfrm>
            <a:off x="836421" y="2424918"/>
            <a:ext cx="347494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умеренно-континентальный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0282E4-2CCC-CE9A-16F7-CC2F77DF86AD}"/>
              </a:ext>
            </a:extLst>
          </p:cNvPr>
          <p:cNvSpPr txBox="1"/>
          <p:nvPr/>
        </p:nvSpPr>
        <p:spPr>
          <a:xfrm>
            <a:off x="1201369" y="2758783"/>
            <a:ext cx="16789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температура: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январе -10℃, в июле + 25℃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A94ACB4A-9A05-F909-1488-4F131CC71B1A}"/>
              </a:ext>
            </a:extLst>
          </p:cNvPr>
          <p:cNvSpPr txBox="1"/>
          <p:nvPr/>
        </p:nvSpPr>
        <p:spPr>
          <a:xfrm>
            <a:off x="1201369" y="3214845"/>
            <a:ext cx="1976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среднем по году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дней в месяц идёт дождь</a:t>
            </a:r>
          </a:p>
        </p:txBody>
      </p:sp>
      <p:pic>
        <p:nvPicPr>
          <p:cNvPr id="80" name="Рисунок 79" descr="Термометр со сплошной заливкой">
            <a:extLst>
              <a:ext uri="{FF2B5EF4-FFF2-40B4-BE49-F238E27FC236}">
                <a16:creationId xmlns:a16="http://schemas.microsoft.com/office/drawing/2014/main" xmlns="" id="{03905552-1267-3947-ED33-DA92CDF30FE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770576" y="2748060"/>
            <a:ext cx="360000" cy="360000"/>
          </a:xfrm>
          <a:prstGeom prst="rect">
            <a:avLst/>
          </a:prstGeom>
        </p:spPr>
      </p:pic>
      <p:pic>
        <p:nvPicPr>
          <p:cNvPr id="84" name="Рисунок 83" descr="Дождь со сплошной заливкой">
            <a:extLst>
              <a:ext uri="{FF2B5EF4-FFF2-40B4-BE49-F238E27FC236}">
                <a16:creationId xmlns:a16="http://schemas.microsoft.com/office/drawing/2014/main" xmlns="" id="{870DB04A-3422-E267-D9B9-AF7EB3B4945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770576" y="3218061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C30F9616-4CA9-8FB9-426A-440D5B09B098}"/>
              </a:ext>
            </a:extLst>
          </p:cNvPr>
          <p:cNvSpPr txBox="1"/>
          <p:nvPr/>
        </p:nvSpPr>
        <p:spPr>
          <a:xfrm>
            <a:off x="822443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запас 4,3 млн. м3 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E1B2EC90-8DAE-0957-5D26-BE6AB5E7E7C7}"/>
              </a:ext>
            </a:extLst>
          </p:cNvPr>
          <p:cNvSpPr txBox="1"/>
          <p:nvPr/>
        </p:nvSpPr>
        <p:spPr>
          <a:xfrm>
            <a:off x="1187392" y="5339692"/>
            <a:ext cx="12981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хвойные породы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1,7 млн. м3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A782E053-2F93-9792-F207-53B43CF12C51}"/>
              </a:ext>
            </a:extLst>
          </p:cNvPr>
          <p:cNvSpPr txBox="1"/>
          <p:nvPr/>
        </p:nvSpPr>
        <p:spPr>
          <a:xfrm>
            <a:off x="1187392" y="5816180"/>
            <a:ext cx="12981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спелые породы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0,3 млн. м3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9BFF0E25-DFAE-46E7-0CAB-F8151F107F4C}"/>
              </a:ext>
            </a:extLst>
          </p:cNvPr>
          <p:cNvSpPr txBox="1"/>
          <p:nvPr/>
        </p:nvSpPr>
        <p:spPr>
          <a:xfrm>
            <a:off x="3320999" y="5339692"/>
            <a:ext cx="153199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почвы</a:t>
            </a:r>
            <a:endParaRPr lang="en-US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3DE3B28B-9C2A-C4FD-BC1D-17B55EA166BC}"/>
              </a:ext>
            </a:extLst>
          </p:cNvPr>
          <p:cNvSpPr txBox="1"/>
          <p:nvPr/>
        </p:nvSpPr>
        <p:spPr>
          <a:xfrm>
            <a:off x="3320999" y="5568097"/>
            <a:ext cx="177590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преобладают дерново-слабоподзолистые песчаные и супесчаные почвы                           </a:t>
            </a:r>
            <a:r>
              <a:rPr lang="ru-RU" sz="6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подходят для лесопосадки и выращивания картофеля</a:t>
            </a:r>
          </a:p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endParaRPr lang="ru-RU" sz="6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значительно распространены  торфяно-болотные почвы </a:t>
            </a:r>
            <a:r>
              <a:rPr lang="ru-RU" sz="6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подходят для ведения  лесных хозяйств</a:t>
            </a:r>
            <a:endParaRPr lang="en-US" sz="6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7ED753C6-79DF-D592-0C83-B15E5284834C}"/>
              </a:ext>
            </a:extLst>
          </p:cNvPr>
          <p:cNvSpPr txBox="1"/>
          <p:nvPr/>
        </p:nvSpPr>
        <p:spPr>
          <a:xfrm>
            <a:off x="5495521" y="2428126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10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м3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xmlns="" id="{9ED43C5D-0262-F43E-BACE-84B5F5D53598}"/>
              </a:ext>
            </a:extLst>
          </p:cNvPr>
          <p:cNvSpPr txBox="1"/>
          <p:nvPr/>
        </p:nvSpPr>
        <p:spPr>
          <a:xfrm>
            <a:off x="5860469" y="2758783"/>
            <a:ext cx="151767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запасов строительных песков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57350817-E0E1-F8FA-9710-5BB6612E517F}"/>
              </a:ext>
            </a:extLst>
          </p:cNvPr>
          <p:cNvSpPr txBox="1"/>
          <p:nvPr/>
        </p:nvSpPr>
        <p:spPr>
          <a:xfrm>
            <a:off x="7999932" y="2758783"/>
            <a:ext cx="18189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месторождение формовочных песков и торфа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3B81FAEA-1548-B5F4-06CC-079A55CF6E19}"/>
              </a:ext>
            </a:extLst>
          </p:cNvPr>
          <p:cNvSpPr txBox="1"/>
          <p:nvPr/>
        </p:nvSpPr>
        <p:spPr>
          <a:xfrm>
            <a:off x="5481544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площадь 89,7 тыс. га 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394B33CE-DA6F-7903-8552-2F4E10758830}"/>
              </a:ext>
            </a:extLst>
          </p:cNvPr>
          <p:cNvSpPr txBox="1"/>
          <p:nvPr/>
        </p:nvSpPr>
        <p:spPr>
          <a:xfrm>
            <a:off x="5846493" y="5339692"/>
            <a:ext cx="153165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с/х назначения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10,8 тыс. га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xmlns="" id="{F2232438-0B4C-EE5D-F317-B1A618F94DAC}"/>
              </a:ext>
            </a:extLst>
          </p:cNvPr>
          <p:cNvSpPr txBox="1"/>
          <p:nvPr/>
        </p:nvSpPr>
        <p:spPr>
          <a:xfrm>
            <a:off x="5846493" y="5816180"/>
            <a:ext cx="17691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промышленности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18,2 тыс. га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22D72C5B-E6A0-1041-A71A-27D5324B5B6E}"/>
              </a:ext>
            </a:extLst>
          </p:cNvPr>
          <p:cNvSpPr txBox="1"/>
          <p:nvPr/>
        </p:nvSpPr>
        <p:spPr>
          <a:xfrm>
            <a:off x="5878006" y="3114667"/>
            <a:ext cx="1801389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пески используются в строительстве</a:t>
            </a:r>
            <a:endParaRPr lang="en-US" sz="6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xmlns="" id="{AF200D8A-4754-0B34-A609-EBD815F68BCD}"/>
              </a:ext>
            </a:extLst>
          </p:cNvPr>
          <p:cNvSpPr txBox="1"/>
          <p:nvPr/>
        </p:nvSpPr>
        <p:spPr>
          <a:xfrm>
            <a:off x="8017469" y="3114667"/>
            <a:ext cx="180138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торф используются в качестве удобрения, топлива и сырья</a:t>
            </a:r>
            <a:endParaRPr lang="en-US" sz="6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" name="Рисунок 132" descr="Производство со сплошной заливкой">
            <a:extLst>
              <a:ext uri="{FF2B5EF4-FFF2-40B4-BE49-F238E27FC236}">
                <a16:creationId xmlns:a16="http://schemas.microsoft.com/office/drawing/2014/main" xmlns="" id="{B1E22031-B859-A4F3-7118-A7C6CB50C7A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5402397" y="5786221"/>
            <a:ext cx="360000" cy="360000"/>
          </a:xfrm>
          <a:prstGeom prst="rect">
            <a:avLst/>
          </a:prstGeom>
        </p:spPr>
      </p:pic>
      <p:sp>
        <p:nvSpPr>
          <p:cNvPr id="153" name="Скругленный прямоугольник 152">
            <a:extLst>
              <a:ext uri="{FF2B5EF4-FFF2-40B4-BE49-F238E27FC236}">
                <a16:creationId xmlns:a16="http://schemas.microsoft.com/office/drawing/2014/main" xmlns="" id="{CF61200C-1B4F-94A8-B2A9-63CB92B95149}"/>
              </a:ext>
            </a:extLst>
          </p:cNvPr>
          <p:cNvSpPr/>
          <p:nvPr/>
        </p:nvSpPr>
        <p:spPr>
          <a:xfrm>
            <a:off x="5297771" y="2265996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3617829-9ABE-B8DA-2750-51342286CCBC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КУРСКА</a:t>
            </a:r>
          </a:p>
        </p:txBody>
      </p:sp>
    </p:spTree>
    <p:extLst>
      <p:ext uri="{BB962C8B-B14F-4D97-AF65-F5344CB8AC3E}">
        <p14:creationId xmlns:p14="http://schemas.microsoft.com/office/powerpoint/2010/main" val="3216202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Скругленный прямоугольник 248">
            <a:extLst>
              <a:ext uri="{FF2B5EF4-FFF2-40B4-BE49-F238E27FC236}">
                <a16:creationId xmlns:a16="http://schemas.microsoft.com/office/drawing/2014/main" xmlns="" id="{A4503707-C842-55D2-8184-C2281EB1EB33}"/>
              </a:ext>
            </a:extLst>
          </p:cNvPr>
          <p:cNvSpPr/>
          <p:nvPr/>
        </p:nvSpPr>
        <p:spPr>
          <a:xfrm>
            <a:off x="7598612" y="2269714"/>
            <a:ext cx="2196000" cy="3663957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xmlns="" id="{C88591C5-A285-4ADE-F36B-04A9A72B35E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КУЛЬТУРА И ИСКУССТВО</a:t>
            </a:r>
            <a:endParaRPr lang="x-none" dirty="0"/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xmlns="" id="{6007C2EF-68BA-8F8F-ACC3-1F355859E295}"/>
              </a:ext>
            </a:extLst>
          </p:cNvPr>
          <p:cNvSpPr txBox="1"/>
          <p:nvPr/>
        </p:nvSpPr>
        <p:spPr>
          <a:xfrm>
            <a:off x="7798492" y="2528250"/>
            <a:ext cx="17130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клубных учреждений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xmlns="" id="{BC46FF49-74DA-9C59-D684-B1B12D37A8F7}"/>
              </a:ext>
            </a:extLst>
          </p:cNvPr>
          <p:cNvSpPr txBox="1"/>
          <p:nvPr/>
        </p:nvSpPr>
        <p:spPr>
          <a:xfrm>
            <a:off x="7798493" y="4182842"/>
            <a:ext cx="15659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туристический маршрут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xmlns="" id="{E9F12BC2-BFAA-BED4-F03C-AD706AF7061B}"/>
              </a:ext>
            </a:extLst>
          </p:cNvPr>
          <p:cNvSpPr txBox="1"/>
          <p:nvPr/>
        </p:nvSpPr>
        <p:spPr>
          <a:xfrm>
            <a:off x="7798492" y="3749379"/>
            <a:ext cx="136183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памятников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xmlns="" id="{FD6CFA95-6D40-CD7C-1A91-86822FB92694}"/>
              </a:ext>
            </a:extLst>
          </p:cNvPr>
          <p:cNvSpPr txBox="1"/>
          <p:nvPr/>
        </p:nvSpPr>
        <p:spPr>
          <a:xfrm>
            <a:off x="7798492" y="304179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11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BFEBFB40-7B6B-80BC-E2A0-D704509DB297}"/>
              </a:ext>
            </a:extLst>
          </p:cNvPr>
          <p:cNvSpPr/>
          <p:nvPr/>
        </p:nvSpPr>
        <p:spPr>
          <a:xfrm>
            <a:off x="627016" y="2269714"/>
            <a:ext cx="2196000" cy="3663957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D65F193D-8DB6-299A-5C0F-01B3FC0F7ECB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ОБРАЗОВАНИЕ</a:t>
            </a:r>
          </a:p>
        </p:txBody>
      </p:sp>
      <p:pic>
        <p:nvPicPr>
          <p:cNvPr id="38" name="Рисунок 37" descr="Квадратная академическая шапочка со сплошной заливкой">
            <a:extLst>
              <a:ext uri="{FF2B5EF4-FFF2-40B4-BE49-F238E27FC236}">
                <a16:creationId xmlns:a16="http://schemas.microsoft.com/office/drawing/2014/main" xmlns="" id="{FFA05D91-7D65-3FD5-3A8C-B8DBE3F1C4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545015" y="1462881"/>
            <a:ext cx="360000" cy="360000"/>
          </a:xfrm>
          <a:prstGeom prst="rect">
            <a:avLst/>
          </a:prstGeom>
        </p:spPr>
      </p:pic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xmlns="" id="{BDF2D16B-1BE3-EA25-8DF1-54012BAE852A}"/>
              </a:ext>
            </a:extLst>
          </p:cNvPr>
          <p:cNvCxnSpPr>
            <a:cxnSpLocks/>
          </p:cNvCxnSpPr>
          <p:nvPr/>
        </p:nvCxnSpPr>
        <p:spPr>
          <a:xfrm>
            <a:off x="1720735" y="2439744"/>
            <a:ext cx="0" cy="293006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FED3015-490E-945C-F94C-90A898212B48}"/>
              </a:ext>
            </a:extLst>
          </p:cNvPr>
          <p:cNvSpPr txBox="1"/>
          <p:nvPr/>
        </p:nvSpPr>
        <p:spPr>
          <a:xfrm>
            <a:off x="826896" y="2532886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5F6319A-7A33-F378-AD5B-7BCE76E1CF7E}"/>
              </a:ext>
            </a:extLst>
          </p:cNvPr>
          <p:cNvSpPr txBox="1"/>
          <p:nvPr/>
        </p:nvSpPr>
        <p:spPr>
          <a:xfrm>
            <a:off x="826896" y="2873681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дошкольного образования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FB77D628-B652-7E49-A387-AC3F97ACBE6E}"/>
              </a:ext>
            </a:extLst>
          </p:cNvPr>
          <p:cNvSpPr txBox="1"/>
          <p:nvPr/>
        </p:nvSpPr>
        <p:spPr>
          <a:xfrm>
            <a:off x="1784657" y="2528249"/>
            <a:ext cx="102616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ru-RU" sz="1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050" b="1" spc="-20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воспитанников</a:t>
            </a:r>
            <a:endParaRPr lang="ru-RU" sz="1050" b="1" spc="-20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7C3018D4-B80B-2244-D89D-F98700861577}"/>
              </a:ext>
            </a:extLst>
          </p:cNvPr>
          <p:cNvSpPr txBox="1"/>
          <p:nvPr/>
        </p:nvSpPr>
        <p:spPr>
          <a:xfrm>
            <a:off x="826896" y="4023164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xmlns="" id="{B77467BC-9E22-FA87-0DA9-CDD84E703B74}"/>
              </a:ext>
            </a:extLst>
          </p:cNvPr>
          <p:cNvSpPr txBox="1"/>
          <p:nvPr/>
        </p:nvSpPr>
        <p:spPr>
          <a:xfrm>
            <a:off x="826896" y="4368595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школьного образования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xmlns="" id="{FF68BA2A-B11B-A3F3-C41C-C13ACA8D4225}"/>
              </a:ext>
            </a:extLst>
          </p:cNvPr>
          <p:cNvSpPr txBox="1"/>
          <p:nvPr/>
        </p:nvSpPr>
        <p:spPr>
          <a:xfrm>
            <a:off x="1916983" y="402895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954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  <a:endParaRPr lang="ru-RU" sz="1100" b="1" spc="-20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xmlns="" id="{EC0830FF-A822-D57F-D63D-53A3866C0864}"/>
              </a:ext>
            </a:extLst>
          </p:cNvPr>
          <p:cNvSpPr txBox="1"/>
          <p:nvPr/>
        </p:nvSpPr>
        <p:spPr>
          <a:xfrm>
            <a:off x="826896" y="327570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учреждение 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xmlns="" id="{3D8AC28B-1761-234B-F3DD-AC6E74CECC4C}"/>
              </a:ext>
            </a:extLst>
          </p:cNvPr>
          <p:cNvSpPr txBox="1"/>
          <p:nvPr/>
        </p:nvSpPr>
        <p:spPr>
          <a:xfrm>
            <a:off x="826896" y="3621138"/>
            <a:ext cx="95776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xmlns="" id="{58D00896-22B3-FE36-7949-817B0AFC70FE}"/>
              </a:ext>
            </a:extLst>
          </p:cNvPr>
          <p:cNvSpPr txBox="1"/>
          <p:nvPr/>
        </p:nvSpPr>
        <p:spPr>
          <a:xfrm>
            <a:off x="1916983" y="3273562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158</a:t>
            </a:r>
            <a:endParaRPr lang="ru-RU" sz="1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9" name="Скругленный прямоугольник 178">
            <a:extLst>
              <a:ext uri="{FF2B5EF4-FFF2-40B4-BE49-F238E27FC236}">
                <a16:creationId xmlns:a16="http://schemas.microsoft.com/office/drawing/2014/main" xmlns="" id="{015033BA-BEB5-3488-3407-C2E590FFA5D9}"/>
              </a:ext>
            </a:extLst>
          </p:cNvPr>
          <p:cNvSpPr/>
          <p:nvPr/>
        </p:nvSpPr>
        <p:spPr>
          <a:xfrm>
            <a:off x="2954593" y="2269714"/>
            <a:ext cx="2196000" cy="3663957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xmlns="" id="{F630E29E-4C57-8581-5AD9-D1B81A96CB3A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ЗДРАВОХРАНЕНИЕ</a:t>
            </a:r>
          </a:p>
        </p:txBody>
      </p:sp>
      <p:pic>
        <p:nvPicPr>
          <p:cNvPr id="210" name="Рисунок 209" descr="Больница со сплошной заливкой">
            <a:extLst>
              <a:ext uri="{FF2B5EF4-FFF2-40B4-BE49-F238E27FC236}">
                <a16:creationId xmlns:a16="http://schemas.microsoft.com/office/drawing/2014/main" xmlns="" id="{D598D17E-8B89-4579-B8F4-45F84F35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872592" y="1462093"/>
            <a:ext cx="360000" cy="360000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:a16="http://schemas.microsoft.com/office/drawing/2014/main" xmlns="" id="{5151CFA0-40D0-3C38-D789-043E220BC223}"/>
              </a:ext>
            </a:extLst>
          </p:cNvPr>
          <p:cNvSpPr txBox="1"/>
          <p:nvPr/>
        </p:nvSpPr>
        <p:spPr>
          <a:xfrm>
            <a:off x="3241220" y="2873682"/>
            <a:ext cx="119800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фельдшерско-акушерских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пунктов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xmlns="" id="{333EE292-1A91-AA33-C08E-2950E0E02A61}"/>
              </a:ext>
            </a:extLst>
          </p:cNvPr>
          <p:cNvSpPr txBox="1"/>
          <p:nvPr/>
        </p:nvSpPr>
        <p:spPr>
          <a:xfrm>
            <a:off x="3241220" y="3730848"/>
            <a:ext cx="162469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Офиса  общей врачебной  практики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1" name="Скругленный прямоугольник 220">
            <a:extLst>
              <a:ext uri="{FF2B5EF4-FFF2-40B4-BE49-F238E27FC236}">
                <a16:creationId xmlns:a16="http://schemas.microsoft.com/office/drawing/2014/main" xmlns="" id="{020D1684-D52C-C2EC-5298-DD660550B672}"/>
              </a:ext>
            </a:extLst>
          </p:cNvPr>
          <p:cNvSpPr/>
          <p:nvPr/>
        </p:nvSpPr>
        <p:spPr>
          <a:xfrm>
            <a:off x="5276603" y="2274322"/>
            <a:ext cx="2196000" cy="365934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70CF21A7-ECCA-575E-B550-FE0CE411467E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СПОРТ</a:t>
            </a:r>
            <a:endParaRPr lang="x-none" dirty="0"/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xmlns="" id="{8AAF981A-A158-7FA2-DCCE-482787BE82A1}"/>
              </a:ext>
            </a:extLst>
          </p:cNvPr>
          <p:cNvSpPr txBox="1"/>
          <p:nvPr/>
        </p:nvSpPr>
        <p:spPr>
          <a:xfrm>
            <a:off x="5476480" y="2532886"/>
            <a:ext cx="183907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4005 чел</a:t>
            </a: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систематически занимались физической культурой в 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 </a:t>
            </a:r>
          </a:p>
        </p:txBody>
      </p:sp>
      <p:pic>
        <p:nvPicPr>
          <p:cNvPr id="274" name="Рисунок 273" descr="Футбольный мяч со сплошной заливкой">
            <a:extLst>
              <a:ext uri="{FF2B5EF4-FFF2-40B4-BE49-F238E27FC236}">
                <a16:creationId xmlns:a16="http://schemas.microsoft.com/office/drawing/2014/main" xmlns="" id="{4F199496-B661-D254-DD27-BB53D9A49E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190322" y="1462881"/>
            <a:ext cx="360000" cy="360000"/>
          </a:xfrm>
          <a:prstGeom prst="rect">
            <a:avLst/>
          </a:prstGeom>
        </p:spPr>
      </p:pic>
      <p:pic>
        <p:nvPicPr>
          <p:cNvPr id="276" name="Рисунок 275" descr="Мольберт со сплошной заливкой">
            <a:extLst>
              <a:ext uri="{FF2B5EF4-FFF2-40B4-BE49-F238E27FC236}">
                <a16:creationId xmlns:a16="http://schemas.microsoft.com/office/drawing/2014/main" xmlns="" id="{B52A2E31-72C8-3565-419D-42E3EC486F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512331" y="1462881"/>
            <a:ext cx="360000" cy="360000"/>
          </a:xfrm>
          <a:prstGeom prst="rect">
            <a:avLst/>
          </a:prstGeom>
        </p:spPr>
      </p:pic>
      <p:sp>
        <p:nvSpPr>
          <p:cNvPr id="277" name="TextBox 276">
            <a:extLst>
              <a:ext uri="{FF2B5EF4-FFF2-40B4-BE49-F238E27FC236}">
                <a16:creationId xmlns:a16="http://schemas.microsoft.com/office/drawing/2014/main" xmlns="" id="{B38CFC4B-4571-DF22-142C-09FDD201865C}"/>
              </a:ext>
            </a:extLst>
          </p:cNvPr>
          <p:cNvSpPr txBox="1"/>
          <p:nvPr/>
        </p:nvSpPr>
        <p:spPr>
          <a:xfrm>
            <a:off x="5476477" y="381162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спортзалов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xmlns="" id="{40BFAEC2-21A1-E0CF-DC35-664D8408F090}"/>
              </a:ext>
            </a:extLst>
          </p:cNvPr>
          <p:cNvSpPr txBox="1"/>
          <p:nvPr/>
        </p:nvSpPr>
        <p:spPr>
          <a:xfrm>
            <a:off x="5476478" y="4345347"/>
            <a:ext cx="89383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xmlns="" id="{E9931E13-1699-746E-1C30-75E37FBCB28F}"/>
              </a:ext>
            </a:extLst>
          </p:cNvPr>
          <p:cNvSpPr txBox="1"/>
          <p:nvPr/>
        </p:nvSpPr>
        <p:spPr>
          <a:xfrm>
            <a:off x="5476480" y="4908139"/>
            <a:ext cx="145647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плоских спортивных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сооружений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F7EBCB-0047-BF7A-CCD7-E1BE587BE034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44F1DE30-3A01-4DA9-A11E-EEC9AC0FE380}"/>
              </a:ext>
            </a:extLst>
          </p:cNvPr>
          <p:cNvSpPr txBox="1"/>
          <p:nvPr/>
        </p:nvSpPr>
        <p:spPr>
          <a:xfrm>
            <a:off x="5480763" y="3285733"/>
            <a:ext cx="89383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306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Скругленный прямоугольник 131">
            <a:extLst>
              <a:ext uri="{FF2B5EF4-FFF2-40B4-BE49-F238E27FC236}">
                <a16:creationId xmlns:a16="http://schemas.microsoft.com/office/drawing/2014/main" xmlns="" id="{965B5596-9886-1EDD-8689-79E3A0147044}"/>
              </a:ext>
            </a:extLst>
          </p:cNvPr>
          <p:cNvSpPr/>
          <p:nvPr/>
        </p:nvSpPr>
        <p:spPr>
          <a:xfrm>
            <a:off x="627016" y="1401546"/>
            <a:ext cx="8926559" cy="4906277"/>
          </a:xfrm>
          <a:prstGeom prst="roundRect">
            <a:avLst>
              <a:gd name="adj" fmla="val 502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8" name="Скругленный прямоугольник 167">
            <a:extLst>
              <a:ext uri="{FF2B5EF4-FFF2-40B4-BE49-F238E27FC236}">
                <a16:creationId xmlns:a16="http://schemas.microsoft.com/office/drawing/2014/main" xmlns="" id="{406DE531-59AB-987E-57EA-AF99FD6084E2}"/>
              </a:ext>
            </a:extLst>
          </p:cNvPr>
          <p:cNvSpPr/>
          <p:nvPr/>
        </p:nvSpPr>
        <p:spPr>
          <a:xfrm>
            <a:off x="750638" y="1525350"/>
            <a:ext cx="3726111" cy="1924543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73" name="Скругленный прямоугольник 172">
            <a:extLst>
              <a:ext uri="{FF2B5EF4-FFF2-40B4-BE49-F238E27FC236}">
                <a16:creationId xmlns:a16="http://schemas.microsoft.com/office/drawing/2014/main" xmlns="" id="{EB7D65FA-C463-3087-D7E8-6B8E7319F8D2}"/>
              </a:ext>
            </a:extLst>
          </p:cNvPr>
          <p:cNvSpPr/>
          <p:nvPr/>
        </p:nvSpPr>
        <p:spPr>
          <a:xfrm>
            <a:off x="5207304" y="1521790"/>
            <a:ext cx="3708095" cy="183101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:a16="http://schemas.microsoft.com/office/drawing/2014/main" xmlns="" id="{EA0DAF6A-ED29-E9EF-CDF0-F42C5E4B92F5}"/>
              </a:ext>
            </a:extLst>
          </p:cNvPr>
          <p:cNvSpPr/>
          <p:nvPr/>
        </p:nvSpPr>
        <p:spPr>
          <a:xfrm>
            <a:off x="750637" y="4181475"/>
            <a:ext cx="3726111" cy="1984992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7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ГЛАВН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ЫЕ</a:t>
            </a:r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 ТУРИСТИЧЕСК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ИЕ</a:t>
            </a:r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400" b="1"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66511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xmlns="" id="{AC190EDA-2C05-15EC-A1DE-437FDD6DF9D3}"/>
              </a:ext>
            </a:extLst>
          </p:cNvPr>
          <p:cNvSpPr txBox="1"/>
          <p:nvPr/>
        </p:nvSpPr>
        <p:spPr>
          <a:xfrm>
            <a:off x="2750112" y="1942846"/>
            <a:ext cx="1542263" cy="80791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Остатки первой буровой скважины на месторождении Курской магнитной аномалии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7A0C883-2A19-D9B2-9303-2BB59504A36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ЩИГРОВСКОГО РАЙОНА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76AA4D6F-5389-4E6D-BE35-10C039444944}"/>
              </a:ext>
            </a:extLst>
          </p:cNvPr>
          <p:cNvSpPr txBox="1"/>
          <p:nvPr/>
        </p:nvSpPr>
        <p:spPr>
          <a:xfrm>
            <a:off x="2902303" y="5012388"/>
            <a:ext cx="1383654" cy="3231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Церковь Николая Чудотворца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F8B79F7F-59E0-4CFA-816F-FFFF38035FDA}"/>
              </a:ext>
            </a:extLst>
          </p:cNvPr>
          <p:cNvSpPr txBox="1"/>
          <p:nvPr/>
        </p:nvSpPr>
        <p:spPr>
          <a:xfrm>
            <a:off x="7380278" y="2185219"/>
            <a:ext cx="1357213" cy="3231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Церковь Казанской Божией Матери</a:t>
            </a: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89E031F8-F2E8-4875-8FBB-3D7A7FCCB7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3"/>
          <a:stretch/>
        </p:blipFill>
        <p:spPr>
          <a:xfrm>
            <a:off x="754184" y="1525351"/>
            <a:ext cx="1904952" cy="1924542"/>
          </a:xfrm>
          <a:custGeom>
            <a:avLst/>
            <a:gdLst>
              <a:gd name="connsiteX0" fmla="*/ 246675 w 1480019"/>
              <a:gd name="connsiteY0" fmla="*/ 0 h 1485222"/>
              <a:gd name="connsiteX1" fmla="*/ 1480019 w 1480019"/>
              <a:gd name="connsiteY1" fmla="*/ 0 h 1485222"/>
              <a:gd name="connsiteX2" fmla="*/ 1480019 w 1480019"/>
              <a:gd name="connsiteY2" fmla="*/ 1485222 h 1485222"/>
              <a:gd name="connsiteX3" fmla="*/ 220650 w 1480019"/>
              <a:gd name="connsiteY3" fmla="*/ 1485222 h 1485222"/>
              <a:gd name="connsiteX4" fmla="*/ 196961 w 1480019"/>
              <a:gd name="connsiteY4" fmla="*/ 1482834 h 1485222"/>
              <a:gd name="connsiteX5" fmla="*/ 0 w 1480019"/>
              <a:gd name="connsiteY5" fmla="*/ 1241171 h 1485222"/>
              <a:gd name="connsiteX6" fmla="*/ 0 w 1480019"/>
              <a:gd name="connsiteY6" fmla="*/ 246675 h 1485222"/>
              <a:gd name="connsiteX7" fmla="*/ 246675 w 1480019"/>
              <a:gd name="connsiteY7" fmla="*/ 0 h 148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80019" h="1485222">
                <a:moveTo>
                  <a:pt x="246675" y="0"/>
                </a:moveTo>
                <a:lnTo>
                  <a:pt x="1480019" y="0"/>
                </a:lnTo>
                <a:lnTo>
                  <a:pt x="1480019" y="1485222"/>
                </a:lnTo>
                <a:lnTo>
                  <a:pt x="220650" y="1485222"/>
                </a:lnTo>
                <a:lnTo>
                  <a:pt x="196961" y="1482834"/>
                </a:lnTo>
                <a:cubicBezTo>
                  <a:pt x="84555" y="1459833"/>
                  <a:pt x="0" y="1360376"/>
                  <a:pt x="0" y="1241171"/>
                </a:cubicBezTo>
                <a:lnTo>
                  <a:pt x="0" y="246675"/>
                </a:lnTo>
                <a:cubicBezTo>
                  <a:pt x="0" y="110440"/>
                  <a:pt x="110440" y="0"/>
                  <a:pt x="246675" y="0"/>
                </a:cubicBezTo>
                <a:close/>
              </a:path>
            </a:pathLst>
          </a:cu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xmlns="" id="{6DD1E5E3-11ED-41C5-A04F-ED10BD8DE8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305" y="1518229"/>
            <a:ext cx="1930183" cy="1834571"/>
          </a:xfrm>
          <a:custGeom>
            <a:avLst/>
            <a:gdLst>
              <a:gd name="connsiteX0" fmla="*/ 170237 w 1480017"/>
              <a:gd name="connsiteY0" fmla="*/ 0 h 1468358"/>
              <a:gd name="connsiteX1" fmla="*/ 1480017 w 1480017"/>
              <a:gd name="connsiteY1" fmla="*/ 0 h 1468358"/>
              <a:gd name="connsiteX2" fmla="*/ 1480017 w 1480017"/>
              <a:gd name="connsiteY2" fmla="*/ 1468358 h 1468358"/>
              <a:gd name="connsiteX3" fmla="*/ 246674 w 1480017"/>
              <a:gd name="connsiteY3" fmla="*/ 1468358 h 1468358"/>
              <a:gd name="connsiteX4" fmla="*/ 0 w 1480017"/>
              <a:gd name="connsiteY4" fmla="*/ 1221684 h 1468358"/>
              <a:gd name="connsiteX5" fmla="*/ 0 w 1480017"/>
              <a:gd name="connsiteY5" fmla="*/ 233367 h 1468358"/>
              <a:gd name="connsiteX6" fmla="*/ 150658 w 1480017"/>
              <a:gd name="connsiteY6" fmla="*/ 6078 h 146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017" h="1468358">
                <a:moveTo>
                  <a:pt x="170237" y="0"/>
                </a:moveTo>
                <a:lnTo>
                  <a:pt x="1480017" y="0"/>
                </a:lnTo>
                <a:lnTo>
                  <a:pt x="1480017" y="1468358"/>
                </a:lnTo>
                <a:lnTo>
                  <a:pt x="246674" y="1468358"/>
                </a:lnTo>
                <a:cubicBezTo>
                  <a:pt x="110440" y="1468358"/>
                  <a:pt x="0" y="1357918"/>
                  <a:pt x="0" y="1221684"/>
                </a:cubicBezTo>
                <a:lnTo>
                  <a:pt x="0" y="233367"/>
                </a:lnTo>
                <a:cubicBezTo>
                  <a:pt x="0" y="131192"/>
                  <a:pt x="62123" y="43525"/>
                  <a:pt x="150658" y="6078"/>
                </a:cubicBezTo>
                <a:close/>
              </a:path>
            </a:pathLst>
          </a:cu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xmlns="" id="{A0068083-7E61-4FE8-A8EB-D82303A614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84" y="4181476"/>
            <a:ext cx="1952157" cy="1984991"/>
          </a:xfrm>
          <a:custGeom>
            <a:avLst/>
            <a:gdLst>
              <a:gd name="connsiteX0" fmla="*/ 240756 w 1444510"/>
              <a:gd name="connsiteY0" fmla="*/ 0 h 1465199"/>
              <a:gd name="connsiteX1" fmla="*/ 1444510 w 1444510"/>
              <a:gd name="connsiteY1" fmla="*/ 0 h 1465199"/>
              <a:gd name="connsiteX2" fmla="*/ 1444510 w 1444510"/>
              <a:gd name="connsiteY2" fmla="*/ 1465199 h 1465199"/>
              <a:gd name="connsiteX3" fmla="*/ 240756 w 1444510"/>
              <a:gd name="connsiteY3" fmla="*/ 1465199 h 1465199"/>
              <a:gd name="connsiteX4" fmla="*/ 0 w 1444510"/>
              <a:gd name="connsiteY4" fmla="*/ 1224443 h 1465199"/>
              <a:gd name="connsiteX5" fmla="*/ 0 w 1444510"/>
              <a:gd name="connsiteY5" fmla="*/ 240756 h 1465199"/>
              <a:gd name="connsiteX6" fmla="*/ 240756 w 1444510"/>
              <a:gd name="connsiteY6" fmla="*/ 0 h 1465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4510" h="1465199">
                <a:moveTo>
                  <a:pt x="240756" y="0"/>
                </a:moveTo>
                <a:lnTo>
                  <a:pt x="1444510" y="0"/>
                </a:lnTo>
                <a:lnTo>
                  <a:pt x="1444510" y="1465199"/>
                </a:lnTo>
                <a:lnTo>
                  <a:pt x="240756" y="1465199"/>
                </a:lnTo>
                <a:cubicBezTo>
                  <a:pt x="107790" y="1465199"/>
                  <a:pt x="0" y="1357409"/>
                  <a:pt x="0" y="1224443"/>
                </a:cubicBezTo>
                <a:lnTo>
                  <a:pt x="0" y="240756"/>
                </a:lnTo>
                <a:cubicBezTo>
                  <a:pt x="0" y="107790"/>
                  <a:pt x="107790" y="0"/>
                  <a:pt x="24075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03428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Рисунок 81">
            <a:extLst>
              <a:ext uri="{FF2B5EF4-FFF2-40B4-BE49-F238E27FC236}">
                <a16:creationId xmlns:a16="http://schemas.microsoft.com/office/drawing/2014/main" xmlns="" id="{94AB3487-1EBD-4EDD-8272-12442617C17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40" r="5469"/>
          <a:stretch>
            <a:fillRect/>
          </a:stretch>
        </p:blipFill>
        <p:spPr>
          <a:xfrm>
            <a:off x="627016" y="1228383"/>
            <a:ext cx="8633507" cy="5070534"/>
          </a:xfrm>
          <a:custGeom>
            <a:avLst/>
            <a:gdLst>
              <a:gd name="connsiteX0" fmla="*/ 234459 w 8633507"/>
              <a:gd name="connsiteY0" fmla="*/ 0 h 4540268"/>
              <a:gd name="connsiteX1" fmla="*/ 8399048 w 8633507"/>
              <a:gd name="connsiteY1" fmla="*/ 0 h 4540268"/>
              <a:gd name="connsiteX2" fmla="*/ 8633507 w 8633507"/>
              <a:gd name="connsiteY2" fmla="*/ 234459 h 4540268"/>
              <a:gd name="connsiteX3" fmla="*/ 8633507 w 8633507"/>
              <a:gd name="connsiteY3" fmla="*/ 4305810 h 4540268"/>
              <a:gd name="connsiteX4" fmla="*/ 8446300 w 8633507"/>
              <a:gd name="connsiteY4" fmla="*/ 4535506 h 4540268"/>
              <a:gd name="connsiteX5" fmla="*/ 8399058 w 8633507"/>
              <a:gd name="connsiteY5" fmla="*/ 4540268 h 4540268"/>
              <a:gd name="connsiteX6" fmla="*/ 234449 w 8633507"/>
              <a:gd name="connsiteY6" fmla="*/ 4540268 h 4540268"/>
              <a:gd name="connsiteX7" fmla="*/ 187208 w 8633507"/>
              <a:gd name="connsiteY7" fmla="*/ 4535506 h 4540268"/>
              <a:gd name="connsiteX8" fmla="*/ 0 w 8633507"/>
              <a:gd name="connsiteY8" fmla="*/ 4305810 h 4540268"/>
              <a:gd name="connsiteX9" fmla="*/ 0 w 8633507"/>
              <a:gd name="connsiteY9" fmla="*/ 234459 h 4540268"/>
              <a:gd name="connsiteX10" fmla="*/ 234459 w 8633507"/>
              <a:gd name="connsiteY10" fmla="*/ 0 h 454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33507" h="4540268">
                <a:moveTo>
                  <a:pt x="234459" y="0"/>
                </a:moveTo>
                <a:lnTo>
                  <a:pt x="8399048" y="0"/>
                </a:lnTo>
                <a:cubicBezTo>
                  <a:pt x="8528536" y="0"/>
                  <a:pt x="8633507" y="104971"/>
                  <a:pt x="8633507" y="234459"/>
                </a:cubicBezTo>
                <a:lnTo>
                  <a:pt x="8633507" y="4305810"/>
                </a:lnTo>
                <a:cubicBezTo>
                  <a:pt x="8633507" y="4419112"/>
                  <a:pt x="8553139" y="4513643"/>
                  <a:pt x="8446300" y="4535506"/>
                </a:cubicBezTo>
                <a:lnTo>
                  <a:pt x="8399058" y="4540268"/>
                </a:lnTo>
                <a:lnTo>
                  <a:pt x="234449" y="4540268"/>
                </a:lnTo>
                <a:lnTo>
                  <a:pt x="187208" y="4535506"/>
                </a:lnTo>
                <a:cubicBezTo>
                  <a:pt x="80369" y="4513643"/>
                  <a:pt x="0" y="4419112"/>
                  <a:pt x="0" y="4305810"/>
                </a:cubicBezTo>
                <a:lnTo>
                  <a:pt x="0" y="234459"/>
                </a:lnTo>
                <a:cubicBezTo>
                  <a:pt x="0" y="104971"/>
                  <a:pt x="104971" y="0"/>
                  <a:pt x="234459" y="0"/>
                </a:cubicBez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463595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</a:p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ТУРИСТИЧЕСКИЕ МАРШРУТЫ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66511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CB0B5799-F18D-7293-0C7F-935E19DADBF5}"/>
              </a:ext>
            </a:extLst>
          </p:cNvPr>
          <p:cNvSpPr txBox="1"/>
          <p:nvPr/>
        </p:nvSpPr>
        <p:spPr>
          <a:xfrm>
            <a:off x="5156953" y="6922088"/>
            <a:ext cx="210722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ТРАНСПОРТНОЕ СООБЩЕНИЕ </a:t>
            </a:r>
          </a:p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НИЖНИЙ НОВГОРОД-БАЛАХНА-ГОРОДЕЦ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DA5F051-E20D-AD88-EE11-D3FFBACF9B57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КУРСКА</a:t>
            </a:r>
          </a:p>
        </p:txBody>
      </p:sp>
      <p:grpSp>
        <p:nvGrpSpPr>
          <p:cNvPr id="83" name="Группа 82">
            <a:extLst>
              <a:ext uri="{FF2B5EF4-FFF2-40B4-BE49-F238E27FC236}">
                <a16:creationId xmlns:a16="http://schemas.microsoft.com/office/drawing/2014/main" xmlns="" id="{094388F0-A334-44FB-A847-3628AB963BC2}"/>
              </a:ext>
            </a:extLst>
          </p:cNvPr>
          <p:cNvGrpSpPr/>
          <p:nvPr/>
        </p:nvGrpSpPr>
        <p:grpSpPr>
          <a:xfrm>
            <a:off x="7131403" y="967677"/>
            <a:ext cx="2437906" cy="2131253"/>
            <a:chOff x="593547" y="3954811"/>
            <a:chExt cx="2437906" cy="945414"/>
          </a:xfrm>
        </p:grpSpPr>
        <p:sp>
          <p:nvSpPr>
            <p:cNvPr id="91" name="Скругленный прямоугольник 22">
              <a:extLst>
                <a:ext uri="{FF2B5EF4-FFF2-40B4-BE49-F238E27FC236}">
                  <a16:creationId xmlns:a16="http://schemas.microsoft.com/office/drawing/2014/main" xmlns="" id="{695BAC53-5D09-49F6-A999-423FB88FEC2A}"/>
                </a:ext>
              </a:extLst>
            </p:cNvPr>
            <p:cNvSpPr/>
            <p:nvPr/>
          </p:nvSpPr>
          <p:spPr>
            <a:xfrm>
              <a:off x="593547" y="3954811"/>
              <a:ext cx="2437906" cy="945414"/>
            </a:xfrm>
            <a:prstGeom prst="roundRect">
              <a:avLst>
                <a:gd name="adj" fmla="val 24466"/>
              </a:avLst>
            </a:prstGeom>
            <a:solidFill>
              <a:srgbClr val="4756A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grpSp>
          <p:nvGrpSpPr>
            <p:cNvPr id="92" name="Группа 91">
              <a:extLst>
                <a:ext uri="{FF2B5EF4-FFF2-40B4-BE49-F238E27FC236}">
                  <a16:creationId xmlns:a16="http://schemas.microsoft.com/office/drawing/2014/main" xmlns="" id="{7E554929-00A0-42ED-8584-41C4F89CD24F}"/>
                </a:ext>
              </a:extLst>
            </p:cNvPr>
            <p:cNvGrpSpPr/>
            <p:nvPr/>
          </p:nvGrpSpPr>
          <p:grpSpPr>
            <a:xfrm>
              <a:off x="933519" y="3991920"/>
              <a:ext cx="1838864" cy="373121"/>
              <a:chOff x="887234" y="3983312"/>
              <a:chExt cx="1838864" cy="373121"/>
            </a:xfrm>
          </p:grpSpPr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xmlns="" id="{5DED3399-ED8B-4CAE-A198-02BAD4DC8CEF}"/>
                  </a:ext>
                </a:extLst>
              </p:cNvPr>
              <p:cNvSpPr txBox="1"/>
              <p:nvPr/>
            </p:nvSpPr>
            <p:spPr>
              <a:xfrm>
                <a:off x="887234" y="3983312"/>
                <a:ext cx="297128" cy="21844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3200" b="1" spc="-3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xmlns="" id="{A62F78EE-8F2E-4792-8883-1D5D78D12384}"/>
                  </a:ext>
                </a:extLst>
              </p:cNvPr>
              <p:cNvSpPr txBox="1"/>
              <p:nvPr/>
            </p:nvSpPr>
            <p:spPr>
              <a:xfrm>
                <a:off x="887234" y="4213078"/>
                <a:ext cx="1838864" cy="1433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10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Туристический маршрут </a:t>
                </a:r>
              </a:p>
              <a:p>
                <a:r>
                  <a:rPr lang="ru-RU" sz="10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 МО </a:t>
                </a:r>
                <a:r>
                  <a:rPr lang="ru-RU" sz="10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Щигровский</a:t>
                </a:r>
                <a:r>
                  <a:rPr lang="ru-RU" sz="10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район</a:t>
                </a:r>
              </a:p>
            </p:txBody>
          </p:sp>
        </p:grp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F9AC2A12-5C31-497F-B4A2-E6AD5584FC9B}"/>
              </a:ext>
            </a:extLst>
          </p:cNvPr>
          <p:cNvSpPr txBox="1"/>
          <p:nvPr/>
        </p:nvSpPr>
        <p:spPr>
          <a:xfrm>
            <a:off x="7471375" y="1892461"/>
            <a:ext cx="74918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b="1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ru-RU" sz="1100" b="1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км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F1A2FF9A-36C0-4AEF-BCD3-2CAB8D91C4EA}"/>
              </a:ext>
            </a:extLst>
          </p:cNvPr>
          <p:cNvSpPr txBox="1"/>
          <p:nvPr/>
        </p:nvSpPr>
        <p:spPr>
          <a:xfrm>
            <a:off x="7471375" y="2404238"/>
            <a:ext cx="1838864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протяженность туристических маршрутов в МО </a:t>
            </a:r>
            <a:r>
              <a:rPr lang="ru-RU" sz="105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Щигровский</a:t>
            </a:r>
            <a:r>
              <a:rPr lang="ru-RU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</p:txBody>
      </p:sp>
      <p:pic>
        <p:nvPicPr>
          <p:cNvPr id="17" name="Рисунок 16" descr="Окрестности со сплошной заливкой">
            <a:extLst>
              <a:ext uri="{FF2B5EF4-FFF2-40B4-BE49-F238E27FC236}">
                <a16:creationId xmlns:a16="http://schemas.microsoft.com/office/drawing/2014/main" xmlns="" id="{002B05CD-AB43-4575-98AC-43C1F77E02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879974" y="1153645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189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29667</TotalTime>
  <Words>1429</Words>
  <Application>Microsoft Office PowerPoint</Application>
  <PresentationFormat>Лист A4 (210x297 мм)</PresentationFormat>
  <Paragraphs>409</Paragraphs>
  <Slides>17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Рузина ИА</cp:lastModifiedBy>
  <cp:revision>337</cp:revision>
  <cp:lastPrinted>2025-02-06T12:30:51Z</cp:lastPrinted>
  <dcterms:created xsi:type="dcterms:W3CDTF">2023-11-22T14:19:10Z</dcterms:created>
  <dcterms:modified xsi:type="dcterms:W3CDTF">2025-02-07T12:44:59Z</dcterms:modified>
</cp:coreProperties>
</file>